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Anton" pitchFamily="2" charset="0"/>
      <p:regular r:id="rId38"/>
    </p:embeddedFont>
    <p:embeddedFont>
      <p:font typeface="Calibri" panose="020F0502020204030204" pitchFamily="34" charset="0"/>
      <p:regular r:id="rId39"/>
      <p:bold r:id="rId40"/>
      <p:italic r:id="rId41"/>
      <p:boldItalic r:id="rId42"/>
    </p:embeddedFont>
    <p:embeddedFont>
      <p:font typeface="Canva Sans Bold" panose="020B0604020202020204" charset="0"/>
      <p:regular r:id="rId43"/>
    </p:embeddedFont>
    <p:embeddedFont>
      <p:font typeface="Impact" panose="020B0806030902050204" pitchFamily="34" charset="0"/>
      <p:regular r:id="rId44"/>
    </p:embeddedFont>
    <p:embeddedFont>
      <p:font typeface="Inter" panose="020B0604020202020204" charset="0"/>
      <p:regular r:id="rId45"/>
    </p:embeddedFont>
    <p:embeddedFont>
      <p:font typeface="Inter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7" d="100"/>
          <a:sy n="47" d="100"/>
        </p:scale>
        <p:origin x="704" y="3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YOLOv8x-pose là một mô hình AI mà bạn đưa ảnh vào → nó trả về vị trí sân bóng + 32 điểm đặc biệt trên sân.</a:t>
            </a:r>
          </a:p>
          <a:p>
            <a:r>
              <a:rPr lang="en-US"/>
              <a:t>Nói đơn giản:</a:t>
            </a:r>
          </a:p>
          <a:p>
            <a:r>
              <a:rPr lang="en-US"/>
              <a:t>YOLOv8x-pose = mô hình nhìn ảnh và vẽ ra những điểm quan trọng trên sân.</a:t>
            </a:r>
          </a:p>
          <a:p>
            <a:r>
              <a:rPr lang="en-US"/>
              <a:t>32 điểm này bao gồm:</a:t>
            </a:r>
          </a:p>
          <a:p>
            <a:r>
              <a:rPr lang="en-US"/>
              <a:t>góc sân</a:t>
            </a:r>
          </a:p>
          <a:p>
            <a:r>
              <a:rPr lang="en-US"/>
              <a:t>+ điểm penalty</a:t>
            </a:r>
          </a:p>
          <a:p>
            <a:r>
              <a:rPr lang="en-US"/>
              <a:t>+ tâm sân</a:t>
            </a:r>
          </a:p>
          <a:p>
            <a:r>
              <a:rPr lang="en-US"/>
              <a:t>+ giao điểm vạch</a:t>
            </a:r>
          </a:p>
          <a:p>
            <a:r>
              <a:rPr lang="en-US"/>
              <a:t>+ đường cong vòng cấm</a:t>
            </a:r>
          </a:p>
          <a:p>
            <a:r>
              <a:rPr lang="en-US"/>
              <a:t> …</a:t>
            </a:r>
          </a:p>
          <a:p>
            <a:r>
              <a:rPr lang="en-US"/>
              <a:t>Trong video bóng đá, những điểm này rất quan trọng vì:</a:t>
            </a:r>
          </a:p>
          <a:p>
            <a:r>
              <a:rPr lang="en-US"/>
              <a:t>+ tính toán đường thẳng (offsides)</a:t>
            </a:r>
          </a:p>
          <a:p>
            <a:r>
              <a:rPr lang="en-US"/>
              <a:t>+dựng lại sân 3D</a:t>
            </a:r>
          </a:p>
          <a:p>
            <a:r>
              <a:rPr lang="en-US"/>
              <a:t>+phân tích trận đấu</a:t>
            </a:r>
          </a:p>
          <a:p>
            <a:endParaRPr lang="en-US"/>
          </a:p>
          <a:p>
            <a:r>
              <a:rPr lang="en-US"/>
              <a:t>ưu điểm cái nào khác có:</a:t>
            </a:r>
          </a:p>
          <a:p>
            <a:r>
              <a:rPr lang="en-US"/>
              <a:t>1️⃣ Nhanh (realtime) – có thể chạy 4–5ms mỗi ảnh → video 200 fps</a:t>
            </a:r>
          </a:p>
          <a:p>
            <a:r>
              <a:rPr lang="en-US"/>
              <a:t>3️⃣ Vừa phát hiện (detection) vừa dự đoán keypoints (pose) trong 1 lần chạy</a:t>
            </a:r>
          </a:p>
          <a:p>
            <a:r>
              <a:rPr lang="en-US"/>
              <a:t> 4️⃣ Anchor-free (không dùng anchor) → xử lý ảnh sân bị nghiêng, méo rất tốt</a:t>
            </a:r>
          </a:p>
          <a:p>
            <a:r>
              <a:rPr lang="en-US"/>
              <a:t>Nếu dùng OpenPose hoặc HRNet:</a:t>
            </a:r>
          </a:p>
          <a:p>
            <a:r>
              <a:rPr lang="en-US"/>
              <a:t>+mô hình rất nặng</a:t>
            </a:r>
          </a:p>
          <a:p>
            <a:r>
              <a:rPr lang="en-US"/>
              <a:t>+chỉ dành cho người</a:t>
            </a:r>
          </a:p>
          <a:p>
            <a:r>
              <a:rPr lang="en-US"/>
              <a:t>+không hiểu sân bóng là gì</a:t>
            </a:r>
          </a:p>
          <a:p>
            <a:r>
              <a:rPr lang="en-US"/>
              <a:t>Nếu dùng Faster R-CNN:</a:t>
            </a:r>
          </a:p>
          <a:p>
            <a:r>
              <a:rPr lang="en-US"/>
              <a:t>nó chỉ dự đoán box</a:t>
            </a:r>
          </a:p>
          <a:p>
            <a:r>
              <a:rPr lang="en-US"/>
              <a:t>+ muốn thêm keypoints phải tự thiết kế → rất khó → thể nào cũng lỗi</a:t>
            </a:r>
          </a:p>
          <a:p>
            <a:endParaRPr lang="en-US"/>
          </a:p>
          <a:p>
            <a:endParaRPr lang="en-US"/>
          </a:p>
          <a:p>
            <a:r>
              <a:rPr lang="en-US"/>
              <a:t>Nên:</a:t>
            </a:r>
          </a:p>
          <a:p>
            <a:r>
              <a:rPr lang="en-US"/>
              <a:t>YOLOv8x-pose là sự lựa chọn hợp lý nhất cho bài toán của nhóm.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bài toán này Backbone làm nhiệm vụ:</a:t>
            </a:r>
          </a:p>
          <a:p>
            <a:r>
              <a:rPr lang="en-US"/>
              <a:t>+ nhìn đường thẳng</a:t>
            </a:r>
          </a:p>
          <a:p>
            <a:r>
              <a:rPr lang="en-US"/>
              <a:t>+ nhìn vạch sân</a:t>
            </a:r>
          </a:p>
          <a:p>
            <a:r>
              <a:rPr lang="en-US"/>
              <a:t>+ nhìn góc</a:t>
            </a:r>
          </a:p>
          <a:p>
            <a:r>
              <a:rPr lang="en-US"/>
              <a:t>+ phân biệt nền cỏ với vạch trắng</a:t>
            </a:r>
          </a:p>
          <a:p>
            <a:endParaRPr lang="en-US"/>
          </a:p>
          <a:p>
            <a:r>
              <a:rPr lang="en-US"/>
              <a:t>backbone dùng 2 khối </a:t>
            </a:r>
          </a:p>
          <a:p>
            <a:r>
              <a:rPr lang="en-US"/>
              <a:t>+ C2f block (khối C2f): là nâng cấp của CSP ở YOLOv5.</a:t>
            </a:r>
          </a:p>
          <a:p>
            <a:r>
              <a:rPr lang="en-US"/>
              <a:t>Nó chia đặc trưng thành nhiều nhánh xử lý song song rồi trộn lại,giúp mô hình nhẹ nhưng vẫn học sâu.</a:t>
            </a:r>
          </a:p>
          <a:p>
            <a:r>
              <a:rPr lang="en-US"/>
              <a:t>+ SPPF (Spatial Pyramid Pooling Fast – khối pooling nhanh): giúp mô hình nhìn sân ở ba mức độ: gần – trung bình – toàn cảnh,rất quan trọng để nhận ra hình dạng sân và các vùng cong như vòng cấm.</a:t>
            </a:r>
          </a:p>
          <a:p>
            <a:endParaRPr lang="en-US"/>
          </a:p>
          <a:p>
            <a:r>
              <a:rPr lang="en-US"/>
              <a:t>Ví dụ dễ hiểu:</a:t>
            </a:r>
          </a:p>
          <a:p>
            <a:r>
              <a:rPr lang="en-US"/>
              <a:t>Backbone giống mắt người nhìn sân và hiểu: “À đây là đường biên, đây là vòng cấm”.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“Neck gồm hai luồng:</a:t>
            </a:r>
          </a:p>
          <a:p>
            <a:r>
              <a:rPr lang="en-US"/>
              <a:t>-FPN (top-down): mang đặc trưng từ tầng cao xuống tầng thấp,</a:t>
            </a:r>
          </a:p>
          <a:p>
            <a:r>
              <a:rPr lang="en-US"/>
              <a:t>giúp mô hình hiểu toàn cảnh sân.</a:t>
            </a:r>
          </a:p>
          <a:p>
            <a:endParaRPr lang="en-US"/>
          </a:p>
          <a:p>
            <a:r>
              <a:rPr lang="en-US"/>
              <a:t>-PAN (bottom-up): đưa đặc trưng chi tiết lên,</a:t>
            </a:r>
          </a:p>
          <a:p>
            <a:r>
              <a:rPr lang="en-US"/>
              <a:t>giúp mô hình không bỏ sót các vạch mỏng và keypoints nhỏ.</a:t>
            </a:r>
          </a:p>
          <a:p>
            <a:r>
              <a:rPr lang="en-US"/>
              <a:t>Nhờ đó mô hình vừa mạnh về tổng thể, vừa mạnh về chi tiết.”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Head chia thành 2 phần:</a:t>
            </a:r>
          </a:p>
          <a:p>
            <a:r>
              <a:rPr lang="en-US"/>
              <a:t>🔹 Detection head → dự đoán bounding box:</a:t>
            </a:r>
          </a:p>
          <a:p>
            <a:r>
              <a:rPr lang="en-US"/>
              <a:t>+ vị trí sân (x,y)</a:t>
            </a:r>
          </a:p>
          <a:p>
            <a:r>
              <a:rPr lang="en-US"/>
              <a:t>+ chiều rộng, chiều cao (w, h)</a:t>
            </a:r>
          </a:p>
          <a:p>
            <a:r>
              <a:rPr lang="en-US"/>
              <a:t>+ độ tin cậy (sân hay không)</a:t>
            </a:r>
          </a:p>
          <a:p>
            <a:r>
              <a:rPr lang="en-US"/>
              <a:t>Đặt một lưới (grid) lên ảnh, mỗi cell dự đoán offset của bounding box + confidence trực tiếp, không dùng anchor cố định. Giúp mô hình linh hoạt hơn với nhiều tỷ lệ và góc nhìn sân khác nhau.</a:t>
            </a:r>
          </a:p>
          <a:p>
            <a:endParaRPr lang="en-US"/>
          </a:p>
          <a:p>
            <a:r>
              <a:rPr lang="en-US"/>
              <a:t>🔹 Pose head → dự đoán 32 keypoints:</a:t>
            </a:r>
          </a:p>
          <a:p>
            <a:r>
              <a:rPr lang="en-US"/>
              <a:t>Mỗi keypoint có:</a:t>
            </a:r>
          </a:p>
          <a:p>
            <a:r>
              <a:rPr lang="en-US"/>
              <a:t>+ u (tọa độ ngang)</a:t>
            </a:r>
          </a:p>
          <a:p>
            <a:r>
              <a:rPr lang="en-US"/>
              <a:t>+v (tọa độ dọc)</a:t>
            </a:r>
          </a:p>
          <a:p>
            <a:r>
              <a:rPr lang="en-US"/>
              <a:t>+visibility (bằng 1 nếu nhìn thấy, 0 nếu bị )</a:t>
            </a:r>
          </a:p>
          <a:p>
            <a:endParaRPr lang="en-US"/>
          </a:p>
          <a:p>
            <a:r>
              <a:rPr lang="en-US"/>
              <a:t>Mấu chốt:</a:t>
            </a:r>
          </a:p>
          <a:p>
            <a:r>
              <a:rPr lang="en-US"/>
              <a:t>Điểm quan trọng là YOLOv8-pose không dự đoán tọa độ tuyệt đối,mà dự đoán offset so với bounding box,nên mô hình học được các quan hệ hình học như chấm phạt đền hay giao điểm vòng cấm.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Hàm mất mát = mô hình sai bao nhiêu → phạt bấy nhiêu → để nó học.</a:t>
            </a:r>
          </a:p>
          <a:p>
            <a:r>
              <a:rPr lang="en-US"/>
              <a:t>Gồm 4 phần:</a:t>
            </a:r>
          </a:p>
          <a:p>
            <a:r>
              <a:rPr lang="en-US"/>
              <a:t>1️⃣ Lbox (loss của hộp bao)</a:t>
            </a:r>
          </a:p>
          <a:p>
            <a:r>
              <a:rPr lang="en-US"/>
              <a:t>Dùng CIoU/DIoU để đo xem box dự đoán khớp box thật hay không.</a:t>
            </a:r>
          </a:p>
          <a:p>
            <a:r>
              <a:rPr lang="en-US"/>
              <a:t>Nếu box lệch → Lbox tăng → mô hình bị phạt.</a:t>
            </a:r>
          </a:p>
          <a:p>
            <a:r>
              <a:rPr lang="en-US"/>
              <a:t>2️⃣ Lobj (loss objectness)</a:t>
            </a:r>
          </a:p>
          <a:p>
            <a:r>
              <a:rPr lang="en-US"/>
              <a:t>Đo xem mô hình có hiểu “đây là sân bóng” hay không.</a:t>
            </a:r>
          </a:p>
          <a:p>
            <a:r>
              <a:rPr lang="en-US"/>
              <a:t>3️⃣ Lcls (loss phân lớp)</a:t>
            </a:r>
          </a:p>
          <a:p>
            <a:r>
              <a:rPr lang="en-US"/>
              <a:t>Chỉ có 1 lớp: “football pitch”,</a:t>
            </a:r>
          </a:p>
          <a:p>
            <a:r>
              <a:rPr lang="en-US"/>
              <a:t> nên phần này rất nhỏ, gần như không ảnh hưởng.</a:t>
            </a:r>
          </a:p>
          <a:p>
            <a:r>
              <a:rPr lang="en-US"/>
              <a:t>4️⃣ Lpose (loss keypoints) ← QUAN TRỌNG NHẤT</a:t>
            </a:r>
          </a:p>
          <a:p>
            <a:r>
              <a:rPr lang="en-US"/>
              <a:t>Tính khoảng cách:</a:t>
            </a:r>
          </a:p>
          <a:p>
            <a:r>
              <a:rPr lang="en-US"/>
              <a:t>giữa keypoint dự đoán</a:t>
            </a:r>
          </a:p>
          <a:p>
            <a:r>
              <a:rPr lang="en-US"/>
              <a:t>và keypoint thật</a:t>
            </a:r>
          </a:p>
          <a:p>
            <a:r>
              <a:rPr lang="en-US"/>
              <a:t>Dùng L1/L2 (khoảng cách Euclid)</a:t>
            </a:r>
          </a:p>
          <a:p>
            <a:r>
              <a:rPr lang="en-US"/>
              <a:t>Nếu keypoint bị che → visibility = 0</a:t>
            </a:r>
          </a:p>
          <a:p>
            <a:r>
              <a:rPr lang="en-US"/>
              <a:t> → loss bỏ qua điểm đó, không phạt mô hình.</a:t>
            </a:r>
          </a:p>
          <a:p>
            <a:endParaRPr lang="en-US"/>
          </a:p>
          <a:p>
            <a:r>
              <a:rPr lang="en-US"/>
              <a:t>YOLOv8 sử dụng hệ số λ (lambda) để cân bằng giữa các thành phần loss: Lbox, Lobj, Lcls và Lpose.</a:t>
            </a:r>
          </a:p>
          <a:p>
            <a:r>
              <a:rPr lang="en-US"/>
              <a:t>Trong bài toán pose, λ_pose được đặt cao nhất để mô hình ưu tiên học các keypoints.</a:t>
            </a:r>
          </a:p>
          <a:p>
            <a:r>
              <a:rPr lang="en-US"/>
              <a:t>Ultralytics tối ưu các lambda này trong code, chúng bắt buộc phải tồn tại trong kiến trúc loss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Nhóm không dùng dataset nhỏ mà mở rộng giai đoạn theo kiểu curriculum learning:</a:t>
            </a:r>
          </a:p>
          <a:p>
            <a:endParaRPr lang="en-US"/>
          </a:p>
          <a:p>
            <a:r>
              <a:rPr lang="en-US"/>
              <a:t>Giai đoạn-Số ảnh-Mục đích</a:t>
            </a:r>
          </a:p>
          <a:p>
            <a:r>
              <a:rPr lang="en-US"/>
              <a:t>G1-vài trăm-kiểm tra pipeline, keypoints đúng chưa</a:t>
            </a:r>
          </a:p>
          <a:p>
            <a:r>
              <a:rPr lang="en-US"/>
              <a:t>G2-700-mô hình bắt đầu học hình sân</a:t>
            </a:r>
          </a:p>
          <a:p>
            <a:r>
              <a:rPr lang="en-US"/>
              <a:t>G3-1.4k-thấy rõ hơn vòng cấm, penalty</a:t>
            </a:r>
          </a:p>
          <a:p>
            <a:r>
              <a:rPr lang="en-US"/>
              <a:t>G4-4k-tăng độ đa dạng camera</a:t>
            </a:r>
          </a:p>
          <a:p>
            <a:r>
              <a:rPr lang="en-US"/>
              <a:t>G5-11k-mô hình ổn định hơn</a:t>
            </a:r>
          </a:p>
          <a:p>
            <a:r>
              <a:rPr lang="en-US"/>
              <a:t>G6-66k-mô hình học rất tốt mọi góc quay</a:t>
            </a:r>
          </a:p>
          <a:p>
            <a:r>
              <a:rPr lang="en-US"/>
              <a:t>=&gt; Quá trình mở rộng này giúp mô hình học được đầy đủ các kiểu sân khác nhau và tăng khả năng tổng quát.</a:t>
            </a:r>
          </a:p>
          <a:p>
            <a:endParaRPr lang="en-US"/>
          </a:p>
          <a:p>
            <a:r>
              <a:rPr lang="en-US"/>
              <a:t>2. Trong tiền xử lý, nhóm chuẩn hóa ảnh về các kích thước 640, 1024 và 1280.</a:t>
            </a:r>
          </a:p>
          <a:p>
            <a:r>
              <a:rPr lang="en-US"/>
              <a:t>Kích thước 1024 được chọn làm cấu hình chính vì giữ được chi tiết vạch sân mà vẫn đảm bảo tốc độ.</a:t>
            </a:r>
          </a:p>
          <a:p>
            <a:r>
              <a:rPr lang="en-US"/>
              <a:t>Nhóm cũng áp dụng các kỹ thuật tăng cường dữ liệu như lật ngang, thay đổi sáng – tối, xoay nhẹ, và làm mờ nhẹ để mô hình hoạt động ổn định hơn với video thực tế.</a:t>
            </a:r>
          </a:p>
          <a:p>
            <a:endParaRPr lang="en-US"/>
          </a:p>
          <a:p>
            <a:r>
              <a:rPr lang="en-US"/>
              <a:t>Dữ liệu được chia theo tỉ lệ chuẩn 8 : 1 : 1 cho Train – Val – Test, trong đó bộ val dùng để tinh chỉnh tham số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quá trình tinh chỉnh mô hình, nhóm tiến hành theo 3 giai đoạn.</a:t>
            </a:r>
          </a:p>
          <a:p>
            <a:endParaRPr lang="en-US"/>
          </a:p>
          <a:p>
            <a:r>
              <a:rPr lang="en-US"/>
              <a:t>Giai đoạn 1 là chạy thử nhanh, với imgsz 640 và khoảng 100 epoch để kiểm tra pipeline, kiểm tra nhãn keypoint và quan sát đường giảm loss.</a:t>
            </a:r>
          </a:p>
          <a:p>
            <a:endParaRPr lang="en-US"/>
          </a:p>
          <a:p>
            <a:r>
              <a:rPr lang="en-US"/>
              <a:t>Giai đoạn 2 là mở rộng dữ liệu và tìm cấu hình tối ưu.</a:t>
            </a:r>
          </a:p>
          <a:p>
            <a:r>
              <a:rPr lang="en-US"/>
              <a:t>Nhóm thử nghiệm nhiều kích thước ảnh khác nhau, và nhận thấy ảnh 640 hơi mất chi tiết, ảnh 1280 quá nặng, còn 1024 là điểm cân bằng tốt nhất.</a:t>
            </a:r>
          </a:p>
          <a:p>
            <a:r>
              <a:rPr lang="en-US"/>
              <a:t>Ngoài ra, batch size = 16 là mức tối ưu vì YOLOv8x-pose khá nặng, còn batch nhỏ hơn thì gradient nhiễu.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1.Batch size: Là số ảnh dùng trong 1 lần cập nhật trọng số</a:t>
            </a:r>
          </a:p>
          <a:p>
            <a:endParaRPr lang="en-US"/>
          </a:p>
          <a:p>
            <a:r>
              <a:rPr lang="en-US"/>
              <a:t>Batch lớn -&gt;  gradient ổn định hơn, quá trình tối ưu “mượt” hơn, nhưng:</a:t>
            </a:r>
          </a:p>
          <a:p>
            <a:r>
              <a:rPr lang="en-US"/>
              <a:t>Cần nhiều VRAM hơn (dễ bị out of memory).</a:t>
            </a:r>
          </a:p>
          <a:p>
            <a:r>
              <a:rPr lang="en-US"/>
              <a:t>Có xu hướng “bình quân” quá mức, đôi khi generalization kém hơn nếu quá lớn.</a:t>
            </a:r>
          </a:p>
          <a:p>
            <a:r>
              <a:rPr lang="en-US"/>
              <a:t>Batch nhỏ→ gradient nhiễu hơn:</a:t>
            </a:r>
          </a:p>
          <a:p>
            <a:r>
              <a:rPr lang="en-US"/>
              <a:t>Dễ “nhảy” qua local minima, đôi khi tổng quát tốt hơn.</a:t>
            </a:r>
          </a:p>
          <a:p>
            <a:r>
              <a:rPr lang="en-US"/>
              <a:t>Nhưng mất thời gian hơn để hội tụ, ít tận dụng song song GPU.</a:t>
            </a:r>
          </a:p>
          <a:p>
            <a:endParaRPr lang="en-US"/>
          </a:p>
          <a:p>
            <a:r>
              <a:rPr lang="en-US"/>
              <a:t>Trong bài toán này, batch=16 là mức vừa đủ tận dụng GPU nhưng vẫn không bị hết bộ nhớ, phù hợp với kích thước ảnh 1024×1024 và mô hình YOLOv8x-pose khá nặng.</a:t>
            </a:r>
          </a:p>
          <a:p>
            <a:r>
              <a:rPr lang="en-US"/>
              <a:t>2. epoch: số lần mô hình đi qua toàn bộ dataset.</a:t>
            </a:r>
          </a:p>
          <a:p>
            <a:endParaRPr lang="en-US"/>
          </a:p>
          <a:p>
            <a:r>
              <a:rPr lang="en-US"/>
              <a:t>3.  Độ chính xác số học: FP32 vs FP16</a:t>
            </a:r>
          </a:p>
          <a:p>
            <a:r>
              <a:rPr lang="en-US"/>
              <a:t>-FP32:Số thực 32-bit (float32), chuẩn mặc định của hầu hết mô hình deep learning.</a:t>
            </a:r>
          </a:p>
          <a:p>
            <a:r>
              <a:rPr lang="en-US"/>
              <a:t>Độ chính xác cao hơn, nhưng tốn gấp đôi bộ nhớ so với FP16.</a:t>
            </a:r>
          </a:p>
          <a:p>
            <a:r>
              <a:rPr lang="en-US"/>
              <a:t>-FP16 (half precision / mixed precision):</a:t>
            </a:r>
          </a:p>
          <a:p>
            <a:r>
              <a:rPr lang="en-US"/>
              <a:t>Số thực 16-bit (float16).</a:t>
            </a:r>
          </a:p>
          <a:p>
            <a:r>
              <a:rPr lang="en-US"/>
              <a:t>+Ưu điểm:</a:t>
            </a:r>
          </a:p>
          <a:p>
            <a:r>
              <a:rPr lang="en-US"/>
              <a:t>Giảm một nửa dung lượng bộ nhớ cho trọng số và activation.</a:t>
            </a:r>
          </a:p>
          <a:p>
            <a:r>
              <a:rPr lang="en-US"/>
              <a:t>Tận dụng tốt Tensor Cores trên GPU NVIDIA → tăng tốc suy luận/huấn luyện rõ rệt.</a:t>
            </a:r>
          </a:p>
          <a:p>
            <a:r>
              <a:rPr lang="en-US"/>
              <a:t>+Nhược điểm tiềm năng:</a:t>
            </a:r>
          </a:p>
          <a:p>
            <a:r>
              <a:rPr lang="en-US"/>
              <a:t>Độ chính xác số học thấp hơn, có thể gây underflow/overflow nếu không dùng đúng cách.</a:t>
            </a:r>
          </a:p>
          <a:p>
            <a:r>
              <a:rPr lang="en-US"/>
              <a:t>-Trong dự án:</a:t>
            </a:r>
          </a:p>
          <a:p>
            <a:r>
              <a:rPr lang="en-US"/>
              <a:t>Huấn luyện và suy luận đều được test ở cả FP32 và FP16:</a:t>
            </a:r>
          </a:p>
          <a:p>
            <a:r>
              <a:rPr lang="en-US"/>
              <a:t>FP16 giúp giảm thời gian suy luận đáng kể,</a:t>
            </a:r>
          </a:p>
          <a:p>
            <a:r>
              <a:rPr lang="en-US"/>
              <a:t>So sánh trực quan box + keypoints giữa FP32 và FP16 cho thấy sai khác rất nhỏ, mAP gần như giữ nguyên.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bài toán YOLOv8x-pose, nhóm sử dụng 3 nhóm thước đo chính, tương ứng với 3 nhiệm vụ của mô hình.”</a:t>
            </a:r>
          </a:p>
          <a:p>
            <a:endParaRPr lang="en-US"/>
          </a:p>
          <a:p>
            <a:r>
              <a:rPr lang="en-US"/>
              <a:t>“Đầu tiên là các chỉ số mAP cho bounding box:</a:t>
            </a:r>
          </a:p>
          <a:p>
            <a:r>
              <a:rPr lang="en-US"/>
              <a:t>Box mAP50: đo độ chính xác của box với ngưỡng IoU ≥ 0.5.</a:t>
            </a:r>
          </a:p>
          <a:p>
            <a:r>
              <a:rPr lang="en-US"/>
              <a:t>Box mAP50–95: dùng 10 mức IoU từ 0.5 đến 0.95, đánh giá nghiêm ngặt hơn.</a:t>
            </a:r>
          </a:p>
          <a:p>
            <a:r>
              <a:rPr lang="en-US"/>
              <a:t>Hai thước đo này giúp xem mô hình có phát hiện đúng tọa độ sân bóng hay không.</a:t>
            </a:r>
          </a:p>
          <a:p>
            <a:r>
              <a:rPr lang="en-US"/>
              <a:t>Vì keypoints phụ thuộc vào bounding box, việc box chính xác là rất quan trọng.”</a:t>
            </a:r>
          </a:p>
          <a:p>
            <a:endParaRPr lang="en-US"/>
          </a:p>
          <a:p>
            <a:r>
              <a:rPr lang="en-US"/>
              <a:t>“Tiếp theo là các thước đo quan trọng nhất của bài toán:</a:t>
            </a:r>
          </a:p>
          <a:p>
            <a:r>
              <a:rPr lang="en-US"/>
              <a:t>Pose mAP50: đánh giá độ chính xác của 32 keypoints khi sai số nhỏ.</a:t>
            </a:r>
          </a:p>
          <a:p>
            <a:r>
              <a:rPr lang="en-US"/>
              <a:t>Pose mAP50–95: nghiêm ngặt hơn, yêu cầu keypoints đúng vị trí cao.</a:t>
            </a:r>
          </a:p>
          <a:p>
            <a:endParaRPr lang="en-US"/>
          </a:p>
          <a:p>
            <a:r>
              <a:rPr lang="en-US"/>
              <a:t>Đây là chỉ số cốt lõi vì mô hình cần xác định đúng các điểm như góc sân, điểm penalty, giao điểm vòng cấm, tâm sân…</a:t>
            </a:r>
          </a:p>
          <a:p>
            <a:r>
              <a:rPr lang="en-US"/>
              <a:t>Đặc biệt mAP50–95 thể hiện khả năng mô hình khớp chính xác hình học sân.”</a:t>
            </a:r>
          </a:p>
          <a:p>
            <a:endParaRPr lang="en-US"/>
          </a:p>
          <a:p>
            <a:endParaRPr lang="en-US"/>
          </a:p>
          <a:p>
            <a:r>
              <a:rPr lang="en-US"/>
              <a:t>“Cuối cùng là thời gian suy luận (ms/frame), đo trực tiếp trên GPU T4/V100:</a:t>
            </a:r>
          </a:p>
          <a:p>
            <a:endParaRPr lang="en-US"/>
          </a:p>
          <a:p>
            <a:r>
              <a:rPr lang="en-US"/>
              <a:t>Bắt đầu tính từ lúc nạp ảnh vào mô hình</a:t>
            </a:r>
          </a:p>
          <a:p>
            <a:r>
              <a:rPr lang="en-US"/>
              <a:t>Cho tới khi mô hình xuất ra đầy đủ: bounding box + 32 keypoints</a:t>
            </a:r>
          </a:p>
          <a:p>
            <a:r>
              <a:rPr lang="en-US"/>
              <a:t>Đây là thước đo quan trọng để xem mô hình có chạy được realtime hay không.”</a:t>
            </a:r>
          </a:p>
          <a:p>
            <a:r>
              <a:rPr lang="en-US"/>
              <a:t>“Trong phần phân tích kết quả, nhóm tập trung vào 3 khía cạnh chính:</a:t>
            </a:r>
          </a:p>
          <a:p>
            <a:endParaRPr lang="en-US"/>
          </a:p>
          <a:p>
            <a:r>
              <a:rPr lang="en-US"/>
              <a:t>(i) Ảnh hưởng của kích thước ảnh (imgsz)</a:t>
            </a:r>
          </a:p>
          <a:p>
            <a:endParaRPr lang="en-US"/>
          </a:p>
          <a:p>
            <a:r>
              <a:rPr lang="en-US"/>
              <a:t>640 → nhanh nhưng thiếu chi tiết vạch sân</a:t>
            </a:r>
          </a:p>
          <a:p>
            <a:endParaRPr lang="en-US"/>
          </a:p>
          <a:p>
            <a:r>
              <a:rPr lang="en-US"/>
              <a:t>1024 → cân bằng tốt giữa chi tiết và tốc độ</a:t>
            </a:r>
          </a:p>
          <a:p>
            <a:endParaRPr lang="en-US"/>
          </a:p>
          <a:p>
            <a:r>
              <a:rPr lang="en-US"/>
              <a:t>1280 → chính xác hơn nhưng giảm tốc độ mạnh</a:t>
            </a:r>
          </a:p>
          <a:p>
            <a:endParaRPr lang="en-US"/>
          </a:p>
          <a:p>
            <a:r>
              <a:rPr lang="en-US"/>
              <a:t>(ii) Ảnh hưởng của quy mô dữ liệu</a:t>
            </a:r>
          </a:p>
          <a:p>
            <a:endParaRPr lang="en-US"/>
          </a:p>
          <a:p>
            <a:r>
              <a:rPr lang="en-US"/>
              <a:t>Dataset tăng từ vài trăm lên 66k ảnh → mAP pose tăng đáng kể</a:t>
            </a:r>
          </a:p>
          <a:p>
            <a:endParaRPr lang="en-US"/>
          </a:p>
          <a:p>
            <a:r>
              <a:rPr lang="en-US"/>
              <a:t>Đặc biệt cải thiện ở keypoints xa camera hoặc bị méo</a:t>
            </a:r>
          </a:p>
          <a:p>
            <a:endParaRPr lang="en-US"/>
          </a:p>
          <a:p>
            <a:r>
              <a:rPr lang="en-US"/>
              <a:t>(iii) Trade-off FP16 vs FP32</a:t>
            </a:r>
          </a:p>
          <a:p>
            <a:endParaRPr lang="en-US"/>
          </a:p>
          <a:p>
            <a:r>
              <a:rPr lang="en-US"/>
              <a:t>FP16: suy luận nhanh hơn 1.5–2 lần, tiết kiệm bộ nhớ</a:t>
            </a:r>
          </a:p>
          <a:p>
            <a:endParaRPr lang="en-US"/>
          </a:p>
          <a:p>
            <a:r>
              <a:rPr lang="en-US"/>
              <a:t>FP32: chính xác cao hơn một chút nhưng chậm</a:t>
            </a:r>
          </a:p>
          <a:p>
            <a:r>
              <a:rPr lang="en-US"/>
              <a:t>→ Thực nghiệm cho thấy FP16 hầu như không giảm mAP → phù hợp triển khai thực tế”</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YOLOv8x-pose là một mô hình AI mà bạn đưa ảnh vào → nó trả về vị trí sân bóng + 32 điểm đặc biệt trên sân.</a:t>
            </a:r>
          </a:p>
          <a:p>
            <a:r>
              <a:rPr lang="en-US"/>
              <a:t>Nói đơn giản:</a:t>
            </a:r>
          </a:p>
          <a:p>
            <a:r>
              <a:rPr lang="en-US"/>
              <a:t>YOLOv8x-pose = mô hình nhìn ảnh và vẽ ra những điểm quan trọng trên sân.</a:t>
            </a:r>
          </a:p>
          <a:p>
            <a:r>
              <a:rPr lang="en-US"/>
              <a:t>32 điểm này bao gồm:</a:t>
            </a:r>
          </a:p>
          <a:p>
            <a:r>
              <a:rPr lang="en-US"/>
              <a:t>góc sân</a:t>
            </a:r>
          </a:p>
          <a:p>
            <a:r>
              <a:rPr lang="en-US"/>
              <a:t>+ điểm penalty</a:t>
            </a:r>
          </a:p>
          <a:p>
            <a:r>
              <a:rPr lang="en-US"/>
              <a:t>+ tâm sân</a:t>
            </a:r>
          </a:p>
          <a:p>
            <a:r>
              <a:rPr lang="en-US"/>
              <a:t>+ giao điểm vạch</a:t>
            </a:r>
          </a:p>
          <a:p>
            <a:r>
              <a:rPr lang="en-US"/>
              <a:t>+ đường cong vòng cấm</a:t>
            </a:r>
          </a:p>
          <a:p>
            <a:r>
              <a:rPr lang="en-US"/>
              <a:t> …</a:t>
            </a:r>
          </a:p>
          <a:p>
            <a:r>
              <a:rPr lang="en-US"/>
              <a:t>Trong video bóng đá, những điểm này rất quan trọng vì:</a:t>
            </a:r>
          </a:p>
          <a:p>
            <a:r>
              <a:rPr lang="en-US"/>
              <a:t>+ tính toán đường thẳng (offsides)</a:t>
            </a:r>
          </a:p>
          <a:p>
            <a:r>
              <a:rPr lang="en-US"/>
              <a:t>+dựng lại sân 3D</a:t>
            </a:r>
          </a:p>
          <a:p>
            <a:r>
              <a:rPr lang="en-US"/>
              <a:t>+phân tích trận đấu</a:t>
            </a:r>
          </a:p>
          <a:p>
            <a:endParaRPr lang="en-US"/>
          </a:p>
          <a:p>
            <a:r>
              <a:rPr lang="en-US"/>
              <a:t>ưu điểm cái nào khác có:</a:t>
            </a:r>
          </a:p>
          <a:p>
            <a:r>
              <a:rPr lang="en-US"/>
              <a:t>1️⃣ Nhanh (realtime) – có thể chạy 4–5ms mỗi ảnh → video 200 fps</a:t>
            </a:r>
          </a:p>
          <a:p>
            <a:r>
              <a:rPr lang="en-US"/>
              <a:t>3️⃣ Vừa phát hiện (detection) vừa dự đoán keypoints (pose) trong 1 lần chạy</a:t>
            </a:r>
          </a:p>
          <a:p>
            <a:r>
              <a:rPr lang="en-US"/>
              <a:t> 4️⃣ Anchor-free (không dùng anchor) → xử lý ảnh sân bị nghiêng, méo rất tốt</a:t>
            </a:r>
          </a:p>
          <a:p>
            <a:r>
              <a:rPr lang="en-US"/>
              <a:t>Nếu dùng OpenPose hoặc HRNet:</a:t>
            </a:r>
          </a:p>
          <a:p>
            <a:r>
              <a:rPr lang="en-US"/>
              <a:t>+mô hình rất nặng</a:t>
            </a:r>
          </a:p>
          <a:p>
            <a:r>
              <a:rPr lang="en-US"/>
              <a:t>+chỉ dành cho người</a:t>
            </a:r>
          </a:p>
          <a:p>
            <a:r>
              <a:rPr lang="en-US"/>
              <a:t>+không hiểu sân bóng là gì</a:t>
            </a:r>
          </a:p>
          <a:p>
            <a:r>
              <a:rPr lang="en-US"/>
              <a:t>Nếu dùng Faster R-CNN:</a:t>
            </a:r>
          </a:p>
          <a:p>
            <a:r>
              <a:rPr lang="en-US"/>
              <a:t>nó chỉ dự đoán box</a:t>
            </a:r>
          </a:p>
          <a:p>
            <a:r>
              <a:rPr lang="en-US"/>
              <a:t>+ muốn thêm keypoints phải tự thiết kế → rất khó → thể nào cũng lỗi</a:t>
            </a:r>
          </a:p>
          <a:p>
            <a:endParaRPr lang="en-US"/>
          </a:p>
          <a:p>
            <a:endParaRPr lang="en-US"/>
          </a:p>
          <a:p>
            <a:r>
              <a:rPr lang="en-US"/>
              <a:t>Nên:</a:t>
            </a:r>
          </a:p>
          <a:p>
            <a:r>
              <a:rPr lang="en-US"/>
              <a:t>YOLOv8x-pose là sự lựa chọn hợp lý nhất cho bài toán của nhóm.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YOLOv8x-pose là một mô hình AI mà bạn đưa ảnh vào → nó trả về vị trí sân bóng + 32 điểm đặc biệt trên sân.</a:t>
            </a:r>
          </a:p>
          <a:p>
            <a:r>
              <a:rPr lang="en-US"/>
              <a:t>Nói đơn giản:</a:t>
            </a:r>
          </a:p>
          <a:p>
            <a:r>
              <a:rPr lang="en-US"/>
              <a:t>YOLOv8x-pose = mô hình nhìn ảnh và vẽ ra những điểm quan trọng trên sân.</a:t>
            </a:r>
          </a:p>
          <a:p>
            <a:r>
              <a:rPr lang="en-US"/>
              <a:t>32 điểm này bao gồm:</a:t>
            </a:r>
          </a:p>
          <a:p>
            <a:r>
              <a:rPr lang="en-US"/>
              <a:t>góc sân</a:t>
            </a:r>
          </a:p>
          <a:p>
            <a:r>
              <a:rPr lang="en-US"/>
              <a:t>+ điểm penalty</a:t>
            </a:r>
          </a:p>
          <a:p>
            <a:r>
              <a:rPr lang="en-US"/>
              <a:t>+ tâm sân</a:t>
            </a:r>
          </a:p>
          <a:p>
            <a:r>
              <a:rPr lang="en-US"/>
              <a:t>+ giao điểm vạch</a:t>
            </a:r>
          </a:p>
          <a:p>
            <a:r>
              <a:rPr lang="en-US"/>
              <a:t>+ đường cong vòng cấm</a:t>
            </a:r>
          </a:p>
          <a:p>
            <a:r>
              <a:rPr lang="en-US"/>
              <a:t> …</a:t>
            </a:r>
          </a:p>
          <a:p>
            <a:r>
              <a:rPr lang="en-US"/>
              <a:t>Trong video bóng đá, những điểm này rất quan trọng vì:</a:t>
            </a:r>
          </a:p>
          <a:p>
            <a:r>
              <a:rPr lang="en-US"/>
              <a:t>+ tính toán đường thẳng (offsides)</a:t>
            </a:r>
          </a:p>
          <a:p>
            <a:r>
              <a:rPr lang="en-US"/>
              <a:t>+dựng lại sân 3D</a:t>
            </a:r>
          </a:p>
          <a:p>
            <a:r>
              <a:rPr lang="en-US"/>
              <a:t>+phân tích trận đấu</a:t>
            </a:r>
          </a:p>
          <a:p>
            <a:endParaRPr lang="en-US"/>
          </a:p>
          <a:p>
            <a:r>
              <a:rPr lang="en-US"/>
              <a:t>ưu điểm cái nào khác có:</a:t>
            </a:r>
          </a:p>
          <a:p>
            <a:r>
              <a:rPr lang="en-US"/>
              <a:t>1️⃣ Nhanh (realtime) – có thể chạy 4–5ms mỗi ảnh → video 200 fps</a:t>
            </a:r>
          </a:p>
          <a:p>
            <a:r>
              <a:rPr lang="en-US"/>
              <a:t>3️⃣ Vừa phát hiện (detection) vừa dự đoán keypoints (pose) trong 1 lần chạy</a:t>
            </a:r>
          </a:p>
          <a:p>
            <a:r>
              <a:rPr lang="en-US"/>
              <a:t> 4️⃣ Anchor-free (không dùng anchor) → xử lý ảnh sân bị nghiêng, méo rất tốt</a:t>
            </a:r>
          </a:p>
          <a:p>
            <a:r>
              <a:rPr lang="en-US"/>
              <a:t>Nếu dùng OpenPose hoặc HRNet:</a:t>
            </a:r>
          </a:p>
          <a:p>
            <a:r>
              <a:rPr lang="en-US"/>
              <a:t>+mô hình rất nặng</a:t>
            </a:r>
          </a:p>
          <a:p>
            <a:r>
              <a:rPr lang="en-US"/>
              <a:t>+chỉ dành cho người</a:t>
            </a:r>
          </a:p>
          <a:p>
            <a:r>
              <a:rPr lang="en-US"/>
              <a:t>+không hiểu sân bóng là gì</a:t>
            </a:r>
          </a:p>
          <a:p>
            <a:r>
              <a:rPr lang="en-US"/>
              <a:t>Nếu dùng Faster R-CNN:</a:t>
            </a:r>
          </a:p>
          <a:p>
            <a:r>
              <a:rPr lang="en-US"/>
              <a:t>nó chỉ dự đoán box</a:t>
            </a:r>
          </a:p>
          <a:p>
            <a:r>
              <a:rPr lang="en-US"/>
              <a:t>+ muốn thêm keypoints phải tự thiết kế → rất khó → thể nào cũng lỗi</a:t>
            </a:r>
          </a:p>
          <a:p>
            <a:endParaRPr lang="en-US"/>
          </a:p>
          <a:p>
            <a:endParaRPr lang="en-US"/>
          </a:p>
          <a:p>
            <a:r>
              <a:rPr lang="en-US"/>
              <a:t>Nên:</a:t>
            </a:r>
          </a:p>
          <a:p>
            <a:r>
              <a:rPr lang="en-US"/>
              <a:t>YOLOv8x-pose là sự lựa chọn hợp lý nhất cho bài toán của nhóm.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YOLOv8x-pose là một mô hình AI mà bạn đưa ảnh vào → nó trả về vị trí sân bóng + 32 điểm đặc biệt trên sân.</a:t>
            </a:r>
          </a:p>
          <a:p>
            <a:r>
              <a:rPr lang="en-US"/>
              <a:t>Nói đơn giản:</a:t>
            </a:r>
          </a:p>
          <a:p>
            <a:r>
              <a:rPr lang="en-US"/>
              <a:t>YOLOv8x-pose = mô hình nhìn ảnh và vẽ ra những điểm quan trọng trên sân.</a:t>
            </a:r>
          </a:p>
          <a:p>
            <a:r>
              <a:rPr lang="en-US"/>
              <a:t>32 điểm này bao gồm:</a:t>
            </a:r>
          </a:p>
          <a:p>
            <a:r>
              <a:rPr lang="en-US"/>
              <a:t>góc sân</a:t>
            </a:r>
          </a:p>
          <a:p>
            <a:r>
              <a:rPr lang="en-US"/>
              <a:t>+ điểm penalty</a:t>
            </a:r>
          </a:p>
          <a:p>
            <a:r>
              <a:rPr lang="en-US"/>
              <a:t>+ tâm sân</a:t>
            </a:r>
          </a:p>
          <a:p>
            <a:r>
              <a:rPr lang="en-US"/>
              <a:t>+ giao điểm vạch</a:t>
            </a:r>
          </a:p>
          <a:p>
            <a:r>
              <a:rPr lang="en-US"/>
              <a:t>+ đường cong vòng cấm</a:t>
            </a:r>
          </a:p>
          <a:p>
            <a:r>
              <a:rPr lang="en-US"/>
              <a:t> …</a:t>
            </a:r>
          </a:p>
          <a:p>
            <a:r>
              <a:rPr lang="en-US"/>
              <a:t>Trong video bóng đá, những điểm này rất quan trọng vì:</a:t>
            </a:r>
          </a:p>
          <a:p>
            <a:r>
              <a:rPr lang="en-US"/>
              <a:t>+ tính toán đường thẳng (offsides)</a:t>
            </a:r>
          </a:p>
          <a:p>
            <a:r>
              <a:rPr lang="en-US"/>
              <a:t>+dựng lại sân 3D</a:t>
            </a:r>
          </a:p>
          <a:p>
            <a:r>
              <a:rPr lang="en-US"/>
              <a:t>+phân tích trận đấu</a:t>
            </a:r>
          </a:p>
          <a:p>
            <a:endParaRPr lang="en-US"/>
          </a:p>
          <a:p>
            <a:r>
              <a:rPr lang="en-US"/>
              <a:t>ưu điểm cái nào khác có:</a:t>
            </a:r>
          </a:p>
          <a:p>
            <a:r>
              <a:rPr lang="en-US"/>
              <a:t>1️⃣ Nhanh (realtime) – có thể chạy 4–5ms mỗi ảnh → video 200 fps</a:t>
            </a:r>
          </a:p>
          <a:p>
            <a:r>
              <a:rPr lang="en-US"/>
              <a:t>3️⃣ Vừa phát hiện (detection) vừa dự đoán keypoints (pose) trong 1 lần chạy</a:t>
            </a:r>
          </a:p>
          <a:p>
            <a:r>
              <a:rPr lang="en-US"/>
              <a:t> 4️⃣ Anchor-free (không dùng anchor) → xử lý ảnh sân bị nghiêng, méo rất tốt</a:t>
            </a:r>
          </a:p>
          <a:p>
            <a:r>
              <a:rPr lang="en-US"/>
              <a:t>Nếu dùng OpenPose hoặc HRNet:</a:t>
            </a:r>
          </a:p>
          <a:p>
            <a:r>
              <a:rPr lang="en-US"/>
              <a:t>+mô hình rất nặng</a:t>
            </a:r>
          </a:p>
          <a:p>
            <a:r>
              <a:rPr lang="en-US"/>
              <a:t>+chỉ dành cho người</a:t>
            </a:r>
          </a:p>
          <a:p>
            <a:r>
              <a:rPr lang="en-US"/>
              <a:t>+không hiểu sân bóng là gì</a:t>
            </a:r>
          </a:p>
          <a:p>
            <a:r>
              <a:rPr lang="en-US"/>
              <a:t>Nếu dùng Faster R-CNN:</a:t>
            </a:r>
          </a:p>
          <a:p>
            <a:r>
              <a:rPr lang="en-US"/>
              <a:t>nó chỉ dự đoán box</a:t>
            </a:r>
          </a:p>
          <a:p>
            <a:r>
              <a:rPr lang="en-US"/>
              <a:t>+ muốn thêm keypoints phải tự thiết kế → rất khó → thể nào cũng lỗi</a:t>
            </a:r>
          </a:p>
          <a:p>
            <a:endParaRPr lang="en-US"/>
          </a:p>
          <a:p>
            <a:endParaRPr lang="en-US"/>
          </a:p>
          <a:p>
            <a:r>
              <a:rPr lang="en-US"/>
              <a:t>Nên:</a:t>
            </a:r>
          </a:p>
          <a:p>
            <a:r>
              <a:rPr lang="en-US"/>
              <a:t>YOLOv8x-pose là sự lựa chọn hợp lý nhất cho bài toán của nhóm.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YOLOv8x-pose là một mô hình AI mà bạn đưa ảnh vào → nó trả về vị trí sân bóng + 32 điểm đặc biệt trên sân.</a:t>
            </a:r>
          </a:p>
          <a:p>
            <a:r>
              <a:rPr lang="en-US"/>
              <a:t>Nói đơn giản:</a:t>
            </a:r>
          </a:p>
          <a:p>
            <a:r>
              <a:rPr lang="en-US"/>
              <a:t>YOLOv8x-pose = mô hình nhìn ảnh và vẽ ra những điểm quan trọng trên sân.</a:t>
            </a:r>
          </a:p>
          <a:p>
            <a:r>
              <a:rPr lang="en-US"/>
              <a:t>32 điểm này bao gồm:</a:t>
            </a:r>
          </a:p>
          <a:p>
            <a:r>
              <a:rPr lang="en-US"/>
              <a:t>góc sân</a:t>
            </a:r>
          </a:p>
          <a:p>
            <a:r>
              <a:rPr lang="en-US"/>
              <a:t>+ điểm penalty</a:t>
            </a:r>
          </a:p>
          <a:p>
            <a:r>
              <a:rPr lang="en-US"/>
              <a:t>+ tâm sân</a:t>
            </a:r>
          </a:p>
          <a:p>
            <a:r>
              <a:rPr lang="en-US"/>
              <a:t>+ giao điểm vạch</a:t>
            </a:r>
          </a:p>
          <a:p>
            <a:r>
              <a:rPr lang="en-US"/>
              <a:t>+ đường cong vòng cấm</a:t>
            </a:r>
          </a:p>
          <a:p>
            <a:r>
              <a:rPr lang="en-US"/>
              <a:t> …</a:t>
            </a:r>
          </a:p>
          <a:p>
            <a:r>
              <a:rPr lang="en-US"/>
              <a:t>Trong video bóng đá, những điểm này rất quan trọng vì:</a:t>
            </a:r>
          </a:p>
          <a:p>
            <a:r>
              <a:rPr lang="en-US"/>
              <a:t>+ tính toán đường thẳng (offsides)</a:t>
            </a:r>
          </a:p>
          <a:p>
            <a:r>
              <a:rPr lang="en-US"/>
              <a:t>+dựng lại sân 3D</a:t>
            </a:r>
          </a:p>
          <a:p>
            <a:r>
              <a:rPr lang="en-US"/>
              <a:t>+phân tích trận đấu</a:t>
            </a:r>
          </a:p>
          <a:p>
            <a:endParaRPr lang="en-US"/>
          </a:p>
          <a:p>
            <a:r>
              <a:rPr lang="en-US"/>
              <a:t>ưu điểm cái nào khác có:</a:t>
            </a:r>
          </a:p>
          <a:p>
            <a:r>
              <a:rPr lang="en-US"/>
              <a:t>1️⃣ Nhanh (realtime) – có thể chạy 4–5ms mỗi ảnh → video 200 fps</a:t>
            </a:r>
          </a:p>
          <a:p>
            <a:r>
              <a:rPr lang="en-US"/>
              <a:t>3️⃣ Vừa phát hiện (detection) vừa dự đoán keypoints (pose) trong 1 lần chạy</a:t>
            </a:r>
          </a:p>
          <a:p>
            <a:r>
              <a:rPr lang="en-US"/>
              <a:t> 4️⃣ Anchor-free (không dùng anchor) → xử lý ảnh sân bị nghiêng, méo rất tốt</a:t>
            </a:r>
          </a:p>
          <a:p>
            <a:r>
              <a:rPr lang="en-US"/>
              <a:t>Nếu dùng OpenPose hoặc HRNet:</a:t>
            </a:r>
          </a:p>
          <a:p>
            <a:r>
              <a:rPr lang="en-US"/>
              <a:t>+mô hình rất nặng</a:t>
            </a:r>
          </a:p>
          <a:p>
            <a:r>
              <a:rPr lang="en-US"/>
              <a:t>+chỉ dành cho người</a:t>
            </a:r>
          </a:p>
          <a:p>
            <a:r>
              <a:rPr lang="en-US"/>
              <a:t>+không hiểu sân bóng là gì</a:t>
            </a:r>
          </a:p>
          <a:p>
            <a:r>
              <a:rPr lang="en-US"/>
              <a:t>Nếu dùng Faster R-CNN:</a:t>
            </a:r>
          </a:p>
          <a:p>
            <a:r>
              <a:rPr lang="en-US"/>
              <a:t>nó chỉ dự đoán box</a:t>
            </a:r>
          </a:p>
          <a:p>
            <a:r>
              <a:rPr lang="en-US"/>
              <a:t>+ muốn thêm keypoints phải tự thiết kế → rất khó → thể nào cũng lỗi</a:t>
            </a:r>
          </a:p>
          <a:p>
            <a:endParaRPr lang="en-US"/>
          </a:p>
          <a:p>
            <a:endParaRPr lang="en-US"/>
          </a:p>
          <a:p>
            <a:r>
              <a:rPr lang="en-US"/>
              <a:t>Nên:</a:t>
            </a:r>
          </a:p>
          <a:p>
            <a:r>
              <a:rPr lang="en-US"/>
              <a:t>YOLOv8x-pose là sự lựa chọn hợp lý nhất cho bài toán của nhóm.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YOLOv8x-pose là một mô hình AI mà bạn đưa ảnh vào → nó trả về vị trí sân bóng + 32 điểm đặc biệt trên sân.</a:t>
            </a:r>
          </a:p>
          <a:p>
            <a:r>
              <a:rPr lang="en-US"/>
              <a:t>Nói đơn giản:</a:t>
            </a:r>
          </a:p>
          <a:p>
            <a:r>
              <a:rPr lang="en-US"/>
              <a:t>YOLOv8x-pose = mô hình nhìn ảnh và vẽ ra những điểm quan trọng trên sân.</a:t>
            </a:r>
          </a:p>
          <a:p>
            <a:r>
              <a:rPr lang="en-US"/>
              <a:t>32 điểm này bao gồm:</a:t>
            </a:r>
          </a:p>
          <a:p>
            <a:r>
              <a:rPr lang="en-US"/>
              <a:t>góc sân</a:t>
            </a:r>
          </a:p>
          <a:p>
            <a:r>
              <a:rPr lang="en-US"/>
              <a:t>+ điểm penalty</a:t>
            </a:r>
          </a:p>
          <a:p>
            <a:r>
              <a:rPr lang="en-US"/>
              <a:t>+ tâm sân</a:t>
            </a:r>
          </a:p>
          <a:p>
            <a:r>
              <a:rPr lang="en-US"/>
              <a:t>+ giao điểm vạch</a:t>
            </a:r>
          </a:p>
          <a:p>
            <a:r>
              <a:rPr lang="en-US"/>
              <a:t>+ đường cong vòng cấm</a:t>
            </a:r>
          </a:p>
          <a:p>
            <a:r>
              <a:rPr lang="en-US"/>
              <a:t> …</a:t>
            </a:r>
          </a:p>
          <a:p>
            <a:r>
              <a:rPr lang="en-US"/>
              <a:t>Trong video bóng đá, những điểm này rất quan trọng vì:</a:t>
            </a:r>
          </a:p>
          <a:p>
            <a:r>
              <a:rPr lang="en-US"/>
              <a:t>+ tính toán đường thẳng (offsides)</a:t>
            </a:r>
          </a:p>
          <a:p>
            <a:r>
              <a:rPr lang="en-US"/>
              <a:t>+dựng lại sân 3D</a:t>
            </a:r>
          </a:p>
          <a:p>
            <a:r>
              <a:rPr lang="en-US"/>
              <a:t>+phân tích trận đấu</a:t>
            </a:r>
          </a:p>
          <a:p>
            <a:endParaRPr lang="en-US"/>
          </a:p>
          <a:p>
            <a:r>
              <a:rPr lang="en-US"/>
              <a:t>ưu điểm cái nào khác có:</a:t>
            </a:r>
          </a:p>
          <a:p>
            <a:r>
              <a:rPr lang="en-US"/>
              <a:t>1️⃣ Nhanh (realtime) – có thể chạy 4–5ms mỗi ảnh → video 200 fps</a:t>
            </a:r>
          </a:p>
          <a:p>
            <a:r>
              <a:rPr lang="en-US"/>
              <a:t>3️⃣ Vừa phát hiện (detection) vừa dự đoán keypoints (pose) trong 1 lần chạy</a:t>
            </a:r>
          </a:p>
          <a:p>
            <a:r>
              <a:rPr lang="en-US"/>
              <a:t> 4️⃣ Anchor-free (không dùng anchor) → xử lý ảnh sân bị nghiêng, méo rất tốt</a:t>
            </a:r>
          </a:p>
          <a:p>
            <a:r>
              <a:rPr lang="en-US"/>
              <a:t>Nếu dùng OpenPose hoặc HRNet:</a:t>
            </a:r>
          </a:p>
          <a:p>
            <a:r>
              <a:rPr lang="en-US"/>
              <a:t>+mô hình rất nặng</a:t>
            </a:r>
          </a:p>
          <a:p>
            <a:r>
              <a:rPr lang="en-US"/>
              <a:t>+chỉ dành cho người</a:t>
            </a:r>
          </a:p>
          <a:p>
            <a:r>
              <a:rPr lang="en-US"/>
              <a:t>+không hiểu sân bóng là gì</a:t>
            </a:r>
          </a:p>
          <a:p>
            <a:r>
              <a:rPr lang="en-US"/>
              <a:t>Nếu dùng Faster R-CNN:</a:t>
            </a:r>
          </a:p>
          <a:p>
            <a:r>
              <a:rPr lang="en-US"/>
              <a:t>nó chỉ dự đoán box</a:t>
            </a:r>
          </a:p>
          <a:p>
            <a:r>
              <a:rPr lang="en-US"/>
              <a:t>+ muốn thêm keypoints phải tự thiết kế → rất khó → thể nào cũng lỗi</a:t>
            </a:r>
          </a:p>
          <a:p>
            <a:endParaRPr lang="en-US"/>
          </a:p>
          <a:p>
            <a:endParaRPr lang="en-US"/>
          </a:p>
          <a:p>
            <a:r>
              <a:rPr lang="en-US"/>
              <a:t>Nên:</a:t>
            </a:r>
          </a:p>
          <a:p>
            <a:r>
              <a:rPr lang="en-US"/>
              <a:t>YOLOv8x-pose là sự lựa chọn hợp lý nhất cho bài toán của nhóm.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YOLOv8x-pose là một mô hình AI mà bạn đưa ảnh vào → nó trả về vị trí sân bóng + 32 điểm đặc biệt trên sân.</a:t>
            </a:r>
          </a:p>
          <a:p>
            <a:r>
              <a:rPr lang="en-US"/>
              <a:t>Nói đơn giản:</a:t>
            </a:r>
          </a:p>
          <a:p>
            <a:r>
              <a:rPr lang="en-US"/>
              <a:t>YOLOv8x-pose = mô hình nhìn ảnh và vẽ ra những điểm quan trọng trên sân.</a:t>
            </a:r>
          </a:p>
          <a:p>
            <a:r>
              <a:rPr lang="en-US"/>
              <a:t>32 điểm này bao gồm:</a:t>
            </a:r>
          </a:p>
          <a:p>
            <a:r>
              <a:rPr lang="en-US"/>
              <a:t>góc sân</a:t>
            </a:r>
          </a:p>
          <a:p>
            <a:r>
              <a:rPr lang="en-US"/>
              <a:t>+ điểm penalty</a:t>
            </a:r>
          </a:p>
          <a:p>
            <a:r>
              <a:rPr lang="en-US"/>
              <a:t>+ tâm sân</a:t>
            </a:r>
          </a:p>
          <a:p>
            <a:r>
              <a:rPr lang="en-US"/>
              <a:t>+ giao điểm vạch</a:t>
            </a:r>
          </a:p>
          <a:p>
            <a:r>
              <a:rPr lang="en-US"/>
              <a:t>+ đường cong vòng cấm</a:t>
            </a:r>
          </a:p>
          <a:p>
            <a:r>
              <a:rPr lang="en-US"/>
              <a:t> …</a:t>
            </a:r>
          </a:p>
          <a:p>
            <a:r>
              <a:rPr lang="en-US"/>
              <a:t>Trong video bóng đá, những điểm này rất quan trọng vì:</a:t>
            </a:r>
          </a:p>
          <a:p>
            <a:r>
              <a:rPr lang="en-US"/>
              <a:t>+ tính toán đường thẳng (offsides)</a:t>
            </a:r>
          </a:p>
          <a:p>
            <a:r>
              <a:rPr lang="en-US"/>
              <a:t>+dựng lại sân 3D</a:t>
            </a:r>
          </a:p>
          <a:p>
            <a:r>
              <a:rPr lang="en-US"/>
              <a:t>+phân tích trận đấu</a:t>
            </a:r>
          </a:p>
          <a:p>
            <a:endParaRPr lang="en-US"/>
          </a:p>
          <a:p>
            <a:r>
              <a:rPr lang="en-US"/>
              <a:t>ưu điểm cái nào khác có:</a:t>
            </a:r>
          </a:p>
          <a:p>
            <a:r>
              <a:rPr lang="en-US"/>
              <a:t>1️⃣ Nhanh (realtime) – có thể chạy 4–5ms mỗi ảnh → video 200 fps</a:t>
            </a:r>
          </a:p>
          <a:p>
            <a:r>
              <a:rPr lang="en-US"/>
              <a:t>3️⃣ Vừa phát hiện (detection) vừa dự đoán keypoints (pose) trong 1 lần chạy</a:t>
            </a:r>
          </a:p>
          <a:p>
            <a:r>
              <a:rPr lang="en-US"/>
              <a:t> 4️⃣ Anchor-free (không dùng anchor) → xử lý ảnh sân bị nghiêng, méo rất tốt</a:t>
            </a:r>
          </a:p>
          <a:p>
            <a:r>
              <a:rPr lang="en-US"/>
              <a:t>Nếu dùng OpenPose hoặc HRNet:</a:t>
            </a:r>
          </a:p>
          <a:p>
            <a:r>
              <a:rPr lang="en-US"/>
              <a:t>+mô hình rất nặng</a:t>
            </a:r>
          </a:p>
          <a:p>
            <a:r>
              <a:rPr lang="en-US"/>
              <a:t>+chỉ dành cho người</a:t>
            </a:r>
          </a:p>
          <a:p>
            <a:r>
              <a:rPr lang="en-US"/>
              <a:t>+không hiểu sân bóng là gì</a:t>
            </a:r>
          </a:p>
          <a:p>
            <a:r>
              <a:rPr lang="en-US"/>
              <a:t>Nếu dùng Faster R-CNN:</a:t>
            </a:r>
          </a:p>
          <a:p>
            <a:r>
              <a:rPr lang="en-US"/>
              <a:t>nó chỉ dự đoán box</a:t>
            </a:r>
          </a:p>
          <a:p>
            <a:r>
              <a:rPr lang="en-US"/>
              <a:t>+ muốn thêm keypoints phải tự thiết kế → rất khó → thể nào cũng lỗi</a:t>
            </a:r>
          </a:p>
          <a:p>
            <a:endParaRPr lang="en-US"/>
          </a:p>
          <a:p>
            <a:endParaRPr lang="en-US"/>
          </a:p>
          <a:p>
            <a:r>
              <a:rPr lang="en-US"/>
              <a:t>Nên:</a:t>
            </a:r>
          </a:p>
          <a:p>
            <a:r>
              <a:rPr lang="en-US"/>
              <a:t>YOLOv8x-pose là sự lựa chọn hợp lý nhất cho bài toán của nhóm.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YOLOv8x-pose kế thừa kiến trúc tổng thể của dòng YOLOv8, gồm 3 phần: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hình trên Backbone trích xuất đặc trưng từ ảnh đầu vào thông qua các khối Conv,</a:t>
            </a:r>
          </a:p>
          <a:p>
            <a:r>
              <a:rPr lang="en-US"/>
              <a:t>C2f và SPPF giúp mô hình học các đặc trưng từ thấp đến cao. Neck kết hợp các đặc trưng ở nhiều</a:t>
            </a:r>
          </a:p>
          <a:p>
            <a:r>
              <a:rPr lang="en-US"/>
              <a:t>mức tỉ lệ bằng cơ chế upsample và concat để mô hình nhận diện được cả đối tượng nhỏ, vừa và</a:t>
            </a:r>
          </a:p>
          <a:p>
            <a:r>
              <a:rPr lang="en-US"/>
              <a:t>lớn. Cuối cùng, Head dự đoán bounding boxes, class scores và keypoints (32 điểm pose) cho từng</a:t>
            </a:r>
          </a:p>
          <a:p>
            <a:r>
              <a:rPr lang="en-US"/>
              <a:t>đối tượng.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2.sv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67632" y="-2626078"/>
            <a:ext cx="8765250" cy="87652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flipV="1">
            <a:off x="14189491" y="7771324"/>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167050" y="165211"/>
            <a:ext cx="8777406" cy="8777406"/>
          </a:xfrm>
          <a:custGeom>
            <a:avLst/>
            <a:gdLst/>
            <a:ahLst/>
            <a:cxnLst/>
            <a:rect l="l" t="t" r="r" b="b"/>
            <a:pathLst>
              <a:path w="8777406" h="8777406">
                <a:moveTo>
                  <a:pt x="0" y="0"/>
                </a:moveTo>
                <a:lnTo>
                  <a:pt x="8777406" y="0"/>
                </a:lnTo>
                <a:lnTo>
                  <a:pt x="8777406" y="8777406"/>
                </a:lnTo>
                <a:lnTo>
                  <a:pt x="0" y="8777406"/>
                </a:lnTo>
                <a:lnTo>
                  <a:pt x="0" y="0"/>
                </a:lnTo>
                <a:close/>
              </a:path>
            </a:pathLst>
          </a:custGeom>
          <a:blipFill>
            <a:blip r:embed="rId4"/>
            <a:stretch>
              <a:fillRect/>
            </a:stretch>
          </a:blipFill>
        </p:spPr>
      </p:sp>
      <p:sp>
        <p:nvSpPr>
          <p:cNvPr id="7" name="Freeform 7"/>
          <p:cNvSpPr/>
          <p:nvPr/>
        </p:nvSpPr>
        <p:spPr>
          <a:xfrm>
            <a:off x="-211794" y="-1185032"/>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197481" y="3804196"/>
            <a:ext cx="909447" cy="90944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106928" y="4792470"/>
            <a:ext cx="915167" cy="909447"/>
          </a:xfrm>
          <a:custGeom>
            <a:avLst/>
            <a:gdLst/>
            <a:ahLst/>
            <a:cxnLst/>
            <a:rect l="l" t="t" r="r" b="b"/>
            <a:pathLst>
              <a:path w="915167" h="909447">
                <a:moveTo>
                  <a:pt x="0" y="0"/>
                </a:moveTo>
                <a:lnTo>
                  <a:pt x="915167" y="0"/>
                </a:lnTo>
                <a:lnTo>
                  <a:pt x="915167" y="909447"/>
                </a:lnTo>
                <a:lnTo>
                  <a:pt x="0" y="9094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9144000" y="480894"/>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7">
              <a:alphaModFix amt="26000"/>
            </a:blip>
            <a:stretch>
              <a:fillRect/>
            </a:stretch>
          </a:blipFill>
        </p:spPr>
      </p:sp>
      <p:grpSp>
        <p:nvGrpSpPr>
          <p:cNvPr id="13" name="Group 13"/>
          <p:cNvGrpSpPr/>
          <p:nvPr/>
        </p:nvGrpSpPr>
        <p:grpSpPr>
          <a:xfrm>
            <a:off x="9182100" y="499944"/>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4188663" y="4478145"/>
            <a:ext cx="4117137" cy="1314014"/>
          </a:xfrm>
          <a:prstGeom prst="rect">
            <a:avLst/>
          </a:prstGeom>
        </p:spPr>
        <p:txBody>
          <a:bodyPr wrap="square" lIns="0" tIns="0" rIns="0" bIns="0" rtlCol="0" anchor="t">
            <a:spAutoFit/>
          </a:bodyPr>
          <a:lstStyle/>
          <a:p>
            <a:pPr algn="l">
              <a:lnSpc>
                <a:spcPts val="11447"/>
              </a:lnSpc>
              <a:spcBef>
                <a:spcPct val="0"/>
              </a:spcBef>
            </a:pPr>
            <a:r>
              <a:rPr lang="en-US" sz="8176" dirty="0">
                <a:solidFill>
                  <a:srgbClr val="2251B5"/>
                </a:solidFill>
                <a:latin typeface="Impact"/>
                <a:ea typeface="Impact"/>
                <a:cs typeface="Impact"/>
                <a:sym typeface="Impact"/>
              </a:rPr>
              <a:t>NHÓM 8</a:t>
            </a:r>
          </a:p>
        </p:txBody>
      </p:sp>
      <p:sp>
        <p:nvSpPr>
          <p:cNvPr id="17" name="TextBox 17"/>
          <p:cNvSpPr txBox="1"/>
          <p:nvPr/>
        </p:nvSpPr>
        <p:spPr>
          <a:xfrm>
            <a:off x="318463" y="6091547"/>
            <a:ext cx="11378844" cy="2422525"/>
          </a:xfrm>
          <a:prstGeom prst="rect">
            <a:avLst/>
          </a:prstGeom>
        </p:spPr>
        <p:txBody>
          <a:bodyPr lIns="0" tIns="0" rIns="0" bIns="0" rtlCol="0" anchor="t">
            <a:spAutoFit/>
          </a:bodyPr>
          <a:lstStyle/>
          <a:p>
            <a:pPr algn="ctr">
              <a:lnSpc>
                <a:spcPts val="9799"/>
              </a:lnSpc>
              <a:spcBef>
                <a:spcPct val="0"/>
              </a:spcBef>
            </a:pPr>
            <a:r>
              <a:rPr lang="en-US" sz="6999" dirty="0">
                <a:solidFill>
                  <a:srgbClr val="3876E5"/>
                </a:solidFill>
                <a:latin typeface="Anton"/>
                <a:ea typeface="Anton"/>
                <a:cs typeface="Anton"/>
                <a:sym typeface="Anton"/>
              </a:rPr>
              <a:t>ƯỚC </a:t>
            </a:r>
            <a:r>
              <a:rPr lang="en-US" sz="6999" dirty="0" err="1">
                <a:solidFill>
                  <a:srgbClr val="3876E5"/>
                </a:solidFill>
                <a:latin typeface="Anton"/>
                <a:ea typeface="Anton"/>
                <a:cs typeface="Anton"/>
                <a:sym typeface="Anton"/>
              </a:rPr>
              <a:t>LƯỢNg</a:t>
            </a:r>
            <a:r>
              <a:rPr lang="en-US" sz="6999" dirty="0">
                <a:solidFill>
                  <a:srgbClr val="3876E5"/>
                </a:solidFill>
                <a:latin typeface="Anton"/>
                <a:ea typeface="Anton"/>
                <a:cs typeface="Anton"/>
                <a:sym typeface="Anton"/>
              </a:rPr>
              <a:t> ĐIỂM ĐẶC TRƯNG SÂN BÓNG ĐÁ BẰNG MÔ HÌNH YOLO</a:t>
            </a:r>
          </a:p>
        </p:txBody>
      </p:sp>
      <p:sp>
        <p:nvSpPr>
          <p:cNvPr id="18" name="Freeform 18"/>
          <p:cNvSpPr/>
          <p:nvPr/>
        </p:nvSpPr>
        <p:spPr>
          <a:xfrm>
            <a:off x="7568392" y="3005666"/>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7">
              <a:alphaModFix amt="26000"/>
            </a:blip>
            <a:stretch>
              <a:fillRect/>
            </a:stretch>
          </a:blipFill>
        </p:spPr>
      </p:sp>
      <p:grpSp>
        <p:nvGrpSpPr>
          <p:cNvPr id="19" name="Group 19"/>
          <p:cNvGrpSpPr/>
          <p:nvPr/>
        </p:nvGrpSpPr>
        <p:grpSpPr>
          <a:xfrm>
            <a:off x="7623427" y="3033183"/>
            <a:ext cx="561392" cy="56139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22"/>
          <p:cNvSpPr/>
          <p:nvPr/>
        </p:nvSpPr>
        <p:spPr>
          <a:xfrm>
            <a:off x="16854736" y="645832"/>
            <a:ext cx="764109" cy="765735"/>
          </a:xfrm>
          <a:custGeom>
            <a:avLst/>
            <a:gdLst/>
            <a:ahLst/>
            <a:cxnLst/>
            <a:rect l="l" t="t" r="r" b="b"/>
            <a:pathLst>
              <a:path w="764109" h="765735">
                <a:moveTo>
                  <a:pt x="0" y="0"/>
                </a:moveTo>
                <a:lnTo>
                  <a:pt x="764110" y="0"/>
                </a:lnTo>
                <a:lnTo>
                  <a:pt x="764110" y="765736"/>
                </a:lnTo>
                <a:lnTo>
                  <a:pt x="0" y="765736"/>
                </a:lnTo>
                <a:lnTo>
                  <a:pt x="0" y="0"/>
                </a:lnTo>
                <a:close/>
              </a:path>
            </a:pathLst>
          </a:custGeom>
          <a:blipFill>
            <a:blip r:embed="rId7">
              <a:alphaModFix amt="26000"/>
            </a:blip>
            <a:stretch>
              <a:fillRect/>
            </a:stretch>
          </a:blipFill>
        </p:spPr>
      </p:sp>
      <p:grpSp>
        <p:nvGrpSpPr>
          <p:cNvPr id="23" name="Group 23"/>
          <p:cNvGrpSpPr/>
          <p:nvPr/>
        </p:nvGrpSpPr>
        <p:grpSpPr>
          <a:xfrm>
            <a:off x="16892836" y="664882"/>
            <a:ext cx="388645" cy="3886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17066973" y="6941114"/>
            <a:ext cx="1103744" cy="1106093"/>
          </a:xfrm>
          <a:custGeom>
            <a:avLst/>
            <a:gdLst/>
            <a:ahLst/>
            <a:cxnLst/>
            <a:rect l="l" t="t" r="r" b="b"/>
            <a:pathLst>
              <a:path w="1103744" h="1106093">
                <a:moveTo>
                  <a:pt x="0" y="0"/>
                </a:moveTo>
                <a:lnTo>
                  <a:pt x="1103745" y="0"/>
                </a:lnTo>
                <a:lnTo>
                  <a:pt x="1103745" y="1106093"/>
                </a:lnTo>
                <a:lnTo>
                  <a:pt x="0" y="1106093"/>
                </a:lnTo>
                <a:lnTo>
                  <a:pt x="0" y="0"/>
                </a:lnTo>
                <a:close/>
              </a:path>
            </a:pathLst>
          </a:custGeom>
          <a:blipFill>
            <a:blip r:embed="rId7">
              <a:alphaModFix amt="26000"/>
            </a:blip>
            <a:stretch>
              <a:fillRect/>
            </a:stretch>
          </a:blipFill>
        </p:spPr>
      </p:sp>
      <p:grpSp>
        <p:nvGrpSpPr>
          <p:cNvPr id="27" name="Group 27"/>
          <p:cNvGrpSpPr/>
          <p:nvPr/>
        </p:nvGrpSpPr>
        <p:grpSpPr>
          <a:xfrm>
            <a:off x="17122008" y="6968632"/>
            <a:ext cx="561392" cy="56139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2256592" y="8885467"/>
            <a:ext cx="6938566" cy="514350"/>
          </a:xfrm>
          <a:prstGeom prst="rect">
            <a:avLst/>
          </a:prstGeom>
        </p:spPr>
        <p:txBody>
          <a:bodyPr lIns="0" tIns="0" rIns="0" bIns="0" rtlCol="0" anchor="t">
            <a:spAutoFit/>
          </a:bodyPr>
          <a:lstStyle/>
          <a:p>
            <a:pPr algn="ctr">
              <a:lnSpc>
                <a:spcPts val="4200"/>
              </a:lnSpc>
              <a:spcBef>
                <a:spcPct val="0"/>
              </a:spcBef>
            </a:pPr>
            <a:r>
              <a:rPr lang="en-US" sz="3000" b="1">
                <a:solidFill>
                  <a:srgbClr val="2251B5"/>
                </a:solidFill>
                <a:latin typeface="Canva Sans Bold"/>
                <a:ea typeface="Canva Sans Bold"/>
                <a:cs typeface="Canva Sans Bold"/>
                <a:sym typeface="Canva Sans Bold"/>
              </a:rPr>
              <a:t>Học phần: Nhập môn Trí tuệ nhân tạo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3849" y="-1228801"/>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174450" y="0"/>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506205" y="3843149"/>
            <a:ext cx="10830302" cy="108303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0" y="4543599"/>
            <a:ext cx="4361756" cy="4456456"/>
          </a:xfrm>
          <a:custGeom>
            <a:avLst/>
            <a:gdLst/>
            <a:ahLst/>
            <a:cxnLst/>
            <a:rect l="l" t="t" r="r" b="b"/>
            <a:pathLst>
              <a:path w="4361756" h="4456456">
                <a:moveTo>
                  <a:pt x="0" y="0"/>
                </a:moveTo>
                <a:lnTo>
                  <a:pt x="4361756" y="0"/>
                </a:lnTo>
                <a:lnTo>
                  <a:pt x="4361756" y="4456455"/>
                </a:lnTo>
                <a:lnTo>
                  <a:pt x="0" y="4456455"/>
                </a:lnTo>
                <a:lnTo>
                  <a:pt x="0" y="0"/>
                </a:lnTo>
                <a:close/>
              </a:path>
            </a:pathLst>
          </a:custGeom>
          <a:blipFill>
            <a:blip r:embed="rId7"/>
            <a:stretch>
              <a:fillRect/>
            </a:stretch>
          </a:blipFill>
        </p:spPr>
      </p:sp>
      <p:sp>
        <p:nvSpPr>
          <p:cNvPr id="12" name="TextBox 12"/>
          <p:cNvSpPr txBox="1"/>
          <p:nvPr/>
        </p:nvSpPr>
        <p:spPr>
          <a:xfrm>
            <a:off x="5549100" y="670450"/>
            <a:ext cx="8305685" cy="961802"/>
          </a:xfrm>
          <a:prstGeom prst="rect">
            <a:avLst/>
          </a:prstGeom>
        </p:spPr>
        <p:txBody>
          <a:bodyPr wrap="square" lIns="0" tIns="0" rIns="0" bIns="0" rtlCol="0" anchor="t">
            <a:spAutoFit/>
          </a:bodyPr>
          <a:lstStyle/>
          <a:p>
            <a:pPr algn="l">
              <a:lnSpc>
                <a:spcPts val="7522"/>
              </a:lnSpc>
            </a:pPr>
            <a:r>
              <a:rPr lang="en-US" sz="6965" dirty="0">
                <a:solidFill>
                  <a:srgbClr val="2251B5"/>
                </a:solidFill>
                <a:latin typeface="Impact"/>
                <a:ea typeface="Impact"/>
                <a:cs typeface="Impact"/>
                <a:sym typeface="Impact"/>
              </a:rPr>
              <a:t>MÔ HÌNH YOLOV8X-POSE</a:t>
            </a:r>
          </a:p>
        </p:txBody>
      </p:sp>
      <p:sp>
        <p:nvSpPr>
          <p:cNvPr id="13" name="Freeform 13"/>
          <p:cNvSpPr/>
          <p:nvPr/>
        </p:nvSpPr>
        <p:spPr>
          <a:xfrm>
            <a:off x="15953771" y="489501"/>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991871" y="50855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4114491" y="48950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4361756" y="456429"/>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4622578" y="2178577"/>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2" name="Group 22"/>
          <p:cNvGrpSpPr/>
          <p:nvPr/>
        </p:nvGrpSpPr>
        <p:grpSpPr>
          <a:xfrm>
            <a:off x="14686991" y="2294171"/>
            <a:ext cx="561392" cy="56139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3877007" y="964694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6" name="Group 26"/>
          <p:cNvGrpSpPr/>
          <p:nvPr/>
        </p:nvGrpSpPr>
        <p:grpSpPr>
          <a:xfrm>
            <a:off x="3973111" y="9641168"/>
            <a:ext cx="388645" cy="3886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4641116" y="2351321"/>
            <a:ext cx="8305685" cy="652653"/>
          </a:xfrm>
          <a:prstGeom prst="rect">
            <a:avLst/>
          </a:prstGeom>
        </p:spPr>
        <p:txBody>
          <a:bodyPr lIns="0" tIns="0" rIns="0" bIns="0" rtlCol="0" anchor="t">
            <a:spAutoFit/>
          </a:bodyPr>
          <a:lstStyle/>
          <a:p>
            <a:pPr algn="l">
              <a:lnSpc>
                <a:spcPts val="5076"/>
              </a:lnSpc>
            </a:pPr>
            <a:r>
              <a:rPr lang="en-US" sz="4700" dirty="0" err="1">
                <a:solidFill>
                  <a:srgbClr val="3876E5"/>
                </a:solidFill>
                <a:latin typeface="Anton"/>
                <a:ea typeface="Anton"/>
                <a:cs typeface="Anton"/>
                <a:sym typeface="Anton"/>
              </a:rPr>
              <a:t>Vì</a:t>
            </a:r>
            <a:r>
              <a:rPr lang="en-US" sz="4700" dirty="0">
                <a:solidFill>
                  <a:srgbClr val="3876E5"/>
                </a:solidFill>
                <a:latin typeface="Anton"/>
                <a:ea typeface="Anton"/>
                <a:cs typeface="Anton"/>
                <a:sym typeface="Anton"/>
              </a:rPr>
              <a:t> </a:t>
            </a:r>
            <a:r>
              <a:rPr lang="en-US" sz="4700" dirty="0" err="1">
                <a:solidFill>
                  <a:srgbClr val="3876E5"/>
                </a:solidFill>
                <a:latin typeface="Anton"/>
                <a:ea typeface="Anton"/>
                <a:cs typeface="Anton"/>
                <a:sym typeface="Anton"/>
              </a:rPr>
              <a:t>sao</a:t>
            </a:r>
            <a:r>
              <a:rPr lang="en-US" sz="4700" dirty="0">
                <a:solidFill>
                  <a:srgbClr val="3876E5"/>
                </a:solidFill>
                <a:latin typeface="Anton"/>
                <a:ea typeface="Anton"/>
                <a:cs typeface="Anton"/>
                <a:sym typeface="Anton"/>
              </a:rPr>
              <a:t> </a:t>
            </a:r>
            <a:r>
              <a:rPr lang="en-US" sz="4700" dirty="0" err="1">
                <a:solidFill>
                  <a:srgbClr val="3876E5"/>
                </a:solidFill>
                <a:latin typeface="Anton"/>
                <a:ea typeface="Anton"/>
                <a:cs typeface="Anton"/>
                <a:sym typeface="Anton"/>
              </a:rPr>
              <a:t>cần</a:t>
            </a:r>
            <a:r>
              <a:rPr lang="en-US" sz="4700" dirty="0">
                <a:solidFill>
                  <a:srgbClr val="3876E5"/>
                </a:solidFill>
                <a:latin typeface="Anton"/>
                <a:ea typeface="Anton"/>
                <a:cs typeface="Anton"/>
                <a:sym typeface="Anton"/>
              </a:rPr>
              <a:t> YOLOv8x-pose?</a:t>
            </a:r>
          </a:p>
        </p:txBody>
      </p:sp>
      <p:sp>
        <p:nvSpPr>
          <p:cNvPr id="30" name="TextBox 30"/>
          <p:cNvSpPr txBox="1"/>
          <p:nvPr/>
        </p:nvSpPr>
        <p:spPr>
          <a:xfrm>
            <a:off x="4361756" y="3153677"/>
            <a:ext cx="12618184" cy="5126990"/>
          </a:xfrm>
          <a:prstGeom prst="rect">
            <a:avLst/>
          </a:prstGeom>
        </p:spPr>
        <p:txBody>
          <a:bodyPr lIns="0" tIns="0" rIns="0" bIns="0" rtlCol="0" anchor="t">
            <a:spAutoFit/>
          </a:bodyPr>
          <a:lstStyle/>
          <a:p>
            <a:pPr marL="626109" lvl="1" indent="-313054" algn="l">
              <a:lnSpc>
                <a:spcPts val="4059"/>
              </a:lnSpc>
              <a:spcBef>
                <a:spcPct val="0"/>
              </a:spcBef>
              <a:buFont typeface="Arial"/>
              <a:buChar char="•"/>
            </a:pPr>
            <a:r>
              <a:rPr lang="en-US" sz="2899" b="1" dirty="0" err="1">
                <a:solidFill>
                  <a:srgbClr val="000000"/>
                </a:solidFill>
                <a:latin typeface="Inter Bold"/>
                <a:ea typeface="Inter Bold"/>
                <a:cs typeface="Inter Bold"/>
                <a:sym typeface="Inter Bold"/>
              </a:rPr>
              <a:t>Bài</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toán</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của</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nhóm</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không</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chỉ</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là</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phát</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hiện</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sân</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bóng</a:t>
            </a:r>
            <a:r>
              <a:rPr lang="en-US" sz="2899" b="1" dirty="0">
                <a:solidFill>
                  <a:srgbClr val="000000"/>
                </a:solidFill>
                <a:latin typeface="Inter Bold"/>
                <a:ea typeface="Inter Bold"/>
                <a:cs typeface="Inter Bold"/>
                <a:sym typeface="Inter Bold"/>
              </a:rPr>
              <a:t> (object detection) </a:t>
            </a:r>
            <a:r>
              <a:rPr lang="en-US" sz="2899" b="1" dirty="0" err="1">
                <a:solidFill>
                  <a:srgbClr val="000000"/>
                </a:solidFill>
                <a:latin typeface="Inter Bold"/>
                <a:ea typeface="Inter Bold"/>
                <a:cs typeface="Inter Bold"/>
                <a:sym typeface="Inter Bold"/>
              </a:rPr>
              <a:t>mà</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còn</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phải</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dự</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đoán</a:t>
            </a:r>
            <a:r>
              <a:rPr lang="en-US" sz="2899" b="1" dirty="0">
                <a:solidFill>
                  <a:srgbClr val="000000"/>
                </a:solidFill>
                <a:latin typeface="Inter Bold"/>
                <a:ea typeface="Inter Bold"/>
                <a:cs typeface="Inter Bold"/>
                <a:sym typeface="Inter Bold"/>
              </a:rPr>
              <a:t> 32 </a:t>
            </a:r>
            <a:r>
              <a:rPr lang="en-US" sz="2899" b="1" dirty="0" err="1">
                <a:solidFill>
                  <a:srgbClr val="000000"/>
                </a:solidFill>
                <a:latin typeface="Inter Bold"/>
                <a:ea typeface="Inter Bold"/>
                <a:cs typeface="Inter Bold"/>
                <a:sym typeface="Inter Bold"/>
              </a:rPr>
              <a:t>keypoint</a:t>
            </a:r>
            <a:endParaRPr lang="en-US" sz="2899" b="1" dirty="0">
              <a:solidFill>
                <a:srgbClr val="000000"/>
              </a:solidFill>
              <a:latin typeface="Inter Bold"/>
              <a:ea typeface="Inter Bold"/>
              <a:cs typeface="Inter Bold"/>
              <a:sym typeface="Inter Bold"/>
            </a:endParaRPr>
          </a:p>
          <a:p>
            <a:pPr marL="626109" lvl="1" indent="-313054" algn="l">
              <a:lnSpc>
                <a:spcPts val="4059"/>
              </a:lnSpc>
              <a:spcBef>
                <a:spcPct val="0"/>
              </a:spcBef>
              <a:buFont typeface="Arial"/>
              <a:buChar char="•"/>
            </a:pPr>
            <a:r>
              <a:rPr lang="en-US" sz="2899" b="1" dirty="0" err="1">
                <a:solidFill>
                  <a:srgbClr val="000000"/>
                </a:solidFill>
                <a:latin typeface="Inter Bold"/>
                <a:ea typeface="Inter Bold"/>
                <a:cs typeface="Inter Bold"/>
                <a:sym typeface="Inter Bold"/>
              </a:rPr>
              <a:t>Cần</a:t>
            </a:r>
            <a:r>
              <a:rPr lang="en-US" sz="2899" b="1" dirty="0">
                <a:solidFill>
                  <a:srgbClr val="000000"/>
                </a:solidFill>
                <a:latin typeface="Inter Bold"/>
                <a:ea typeface="Inter Bold"/>
                <a:cs typeface="Inter Bold"/>
                <a:sym typeface="Inter Bold"/>
              </a:rPr>
              <a:t> 1 </a:t>
            </a:r>
            <a:r>
              <a:rPr lang="en-US" sz="2899" b="1" dirty="0" err="1">
                <a:solidFill>
                  <a:srgbClr val="000000"/>
                </a:solidFill>
                <a:latin typeface="Inter Bold"/>
                <a:ea typeface="Inter Bold"/>
                <a:cs typeface="Inter Bold"/>
                <a:sym typeface="Inter Bold"/>
              </a:rPr>
              <a:t>mô</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hình</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vừa</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nhanh</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vừa</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chính</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xác</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cho</a:t>
            </a:r>
            <a:r>
              <a:rPr lang="en-US" sz="2899" b="1" dirty="0">
                <a:solidFill>
                  <a:srgbClr val="000000"/>
                </a:solidFill>
                <a:latin typeface="Inter Bold"/>
                <a:ea typeface="Inter Bold"/>
                <a:cs typeface="Inter Bold"/>
                <a:sym typeface="Inter Bold"/>
              </a:rPr>
              <a:t> video </a:t>
            </a:r>
            <a:r>
              <a:rPr lang="en-US" sz="2899" b="1" dirty="0" err="1">
                <a:solidFill>
                  <a:srgbClr val="000000"/>
                </a:solidFill>
                <a:latin typeface="Inter Bold"/>
                <a:ea typeface="Inter Bold"/>
                <a:cs typeface="Inter Bold"/>
                <a:sym typeface="Inter Bold"/>
              </a:rPr>
              <a:t>thực</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tế</a:t>
            </a:r>
            <a:r>
              <a:rPr lang="en-US" sz="2899" b="1" dirty="0">
                <a:solidFill>
                  <a:srgbClr val="000000"/>
                </a:solidFill>
                <a:latin typeface="Inter Bold"/>
                <a:ea typeface="Inter Bold"/>
                <a:cs typeface="Inter Bold"/>
                <a:sym typeface="Inter Bold"/>
              </a:rPr>
              <a:t>.</a:t>
            </a:r>
          </a:p>
          <a:p>
            <a:pPr algn="l">
              <a:lnSpc>
                <a:spcPts val="4059"/>
              </a:lnSpc>
              <a:spcBef>
                <a:spcPct val="0"/>
              </a:spcBef>
            </a:pPr>
            <a:r>
              <a:rPr lang="en-US" sz="2899" b="1" dirty="0">
                <a:solidFill>
                  <a:srgbClr val="000000"/>
                </a:solidFill>
                <a:latin typeface="Inter Bold"/>
                <a:ea typeface="Inter Bold"/>
                <a:cs typeface="Inter Bold"/>
                <a:sym typeface="Inter Bold"/>
              </a:rPr>
              <a:t>=&gt; YOLOv8x-pose: </a:t>
            </a:r>
          </a:p>
          <a:p>
            <a:pPr marL="626109" lvl="1" indent="-313054" algn="l">
              <a:lnSpc>
                <a:spcPts val="4059"/>
              </a:lnSpc>
              <a:spcBef>
                <a:spcPct val="0"/>
              </a:spcBef>
              <a:buFont typeface="Arial"/>
              <a:buChar char="•"/>
            </a:pPr>
            <a:r>
              <a:rPr lang="en-US" sz="2899" b="1" dirty="0" err="1">
                <a:solidFill>
                  <a:srgbClr val="000000"/>
                </a:solidFill>
                <a:latin typeface="Inter Bold"/>
                <a:ea typeface="Inter Bold"/>
                <a:cs typeface="Inter Bold"/>
                <a:sym typeface="Inter Bold"/>
              </a:rPr>
              <a:t>Gộp</a:t>
            </a:r>
            <a:r>
              <a:rPr lang="en-US" sz="2899" b="1" dirty="0">
                <a:solidFill>
                  <a:srgbClr val="000000"/>
                </a:solidFill>
                <a:latin typeface="Inter Bold"/>
                <a:ea typeface="Inter Bold"/>
                <a:cs typeface="Inter Bold"/>
                <a:sym typeface="Inter Bold"/>
              </a:rPr>
              <a:t> detection + pose </a:t>
            </a:r>
            <a:r>
              <a:rPr lang="en-US" sz="2899" b="1" dirty="0" err="1">
                <a:solidFill>
                  <a:srgbClr val="000000"/>
                </a:solidFill>
                <a:latin typeface="Inter Bold"/>
                <a:ea typeface="Inter Bold"/>
                <a:cs typeface="Inter Bold"/>
                <a:sym typeface="Inter Bold"/>
              </a:rPr>
              <a:t>trong</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cùng</a:t>
            </a:r>
            <a:r>
              <a:rPr lang="en-US" sz="2899" b="1" dirty="0">
                <a:solidFill>
                  <a:srgbClr val="000000"/>
                </a:solidFill>
                <a:latin typeface="Inter Bold"/>
                <a:ea typeface="Inter Bold"/>
                <a:cs typeface="Inter Bold"/>
                <a:sym typeface="Inter Bold"/>
              </a:rPr>
              <a:t> 1 head → pipeline </a:t>
            </a:r>
            <a:r>
              <a:rPr lang="en-US" sz="2899" b="1" dirty="0" err="1">
                <a:solidFill>
                  <a:srgbClr val="000000"/>
                </a:solidFill>
                <a:latin typeface="Inter Bold"/>
                <a:ea typeface="Inter Bold"/>
                <a:cs typeface="Inter Bold"/>
                <a:sym typeface="Inter Bold"/>
              </a:rPr>
              <a:t>đơn</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giản</a:t>
            </a:r>
            <a:r>
              <a:rPr lang="en-US" sz="2899" b="1" dirty="0">
                <a:solidFill>
                  <a:srgbClr val="000000"/>
                </a:solidFill>
                <a:latin typeface="Inter Bold"/>
                <a:ea typeface="Inter Bold"/>
                <a:cs typeface="Inter Bold"/>
                <a:sym typeface="Inter Bold"/>
              </a:rPr>
              <a:t>.</a:t>
            </a:r>
          </a:p>
          <a:p>
            <a:pPr marL="626109" lvl="1" indent="-313054" algn="l">
              <a:lnSpc>
                <a:spcPts val="4059"/>
              </a:lnSpc>
              <a:spcBef>
                <a:spcPct val="0"/>
              </a:spcBef>
              <a:buFont typeface="Arial"/>
              <a:buChar char="•"/>
            </a:pPr>
            <a:r>
              <a:rPr lang="en-US" sz="2899" b="1" dirty="0">
                <a:solidFill>
                  <a:srgbClr val="000000"/>
                </a:solidFill>
                <a:latin typeface="Inter Bold"/>
                <a:ea typeface="Inter Bold"/>
                <a:cs typeface="Inter Bold"/>
                <a:sym typeface="Inter Bold"/>
              </a:rPr>
              <a:t>Anchor-free → </a:t>
            </a:r>
            <a:r>
              <a:rPr lang="en-US" sz="2899" b="1" dirty="0" err="1">
                <a:solidFill>
                  <a:srgbClr val="000000"/>
                </a:solidFill>
                <a:latin typeface="Inter Bold"/>
                <a:ea typeface="Inter Bold"/>
                <a:cs typeface="Inter Bold"/>
                <a:sym typeface="Inter Bold"/>
              </a:rPr>
              <a:t>ổn</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định</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khi</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góc</a:t>
            </a:r>
            <a:r>
              <a:rPr lang="en-US" sz="2899" b="1" dirty="0">
                <a:solidFill>
                  <a:srgbClr val="000000"/>
                </a:solidFill>
                <a:latin typeface="Inter Bold"/>
                <a:ea typeface="Inter Bold"/>
                <a:cs typeface="Inter Bold"/>
                <a:sym typeface="Inter Bold"/>
              </a:rPr>
              <a:t> quay/scale </a:t>
            </a:r>
            <a:r>
              <a:rPr lang="en-US" sz="2899" b="1" dirty="0" err="1">
                <a:solidFill>
                  <a:srgbClr val="000000"/>
                </a:solidFill>
                <a:latin typeface="Inter Bold"/>
                <a:ea typeface="Inter Bold"/>
                <a:cs typeface="Inter Bold"/>
                <a:sym typeface="Inter Bold"/>
              </a:rPr>
              <a:t>sân</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thay</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đổi</a:t>
            </a:r>
            <a:r>
              <a:rPr lang="en-US" sz="2899" b="1" dirty="0">
                <a:solidFill>
                  <a:srgbClr val="000000"/>
                </a:solidFill>
                <a:latin typeface="Inter Bold"/>
                <a:ea typeface="Inter Bold"/>
                <a:cs typeface="Inter Bold"/>
                <a:sym typeface="Inter Bold"/>
              </a:rPr>
              <a:t>.</a:t>
            </a:r>
          </a:p>
          <a:p>
            <a:pPr marL="626109" lvl="1" indent="-313054" algn="l">
              <a:lnSpc>
                <a:spcPts val="4059"/>
              </a:lnSpc>
              <a:spcBef>
                <a:spcPct val="0"/>
              </a:spcBef>
              <a:buFont typeface="Arial"/>
              <a:buChar char="•"/>
            </a:pPr>
            <a:r>
              <a:rPr lang="en-US" sz="2899" b="1" dirty="0" err="1">
                <a:solidFill>
                  <a:srgbClr val="000000"/>
                </a:solidFill>
                <a:latin typeface="Inter Bold"/>
                <a:ea typeface="Inter Bold"/>
                <a:cs typeface="Inter Bold"/>
                <a:sym typeface="Inter Bold"/>
              </a:rPr>
              <a:t>Hỗ</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trợ</a:t>
            </a:r>
            <a:r>
              <a:rPr lang="en-US" sz="2899" b="1" dirty="0">
                <a:solidFill>
                  <a:srgbClr val="000000"/>
                </a:solidFill>
                <a:latin typeface="Inter Bold"/>
                <a:ea typeface="Inter Bold"/>
                <a:cs typeface="Inter Bold"/>
                <a:sym typeface="Inter Bold"/>
              </a:rPr>
              <a:t> training/eval/export </a:t>
            </a:r>
            <a:r>
              <a:rPr lang="en-US" sz="2899" b="1" dirty="0" err="1">
                <a:solidFill>
                  <a:srgbClr val="000000"/>
                </a:solidFill>
                <a:latin typeface="Inter Bold"/>
                <a:ea typeface="Inter Bold"/>
                <a:cs typeface="Inter Bold"/>
                <a:sym typeface="Inter Bold"/>
              </a:rPr>
              <a:t>từ</a:t>
            </a:r>
            <a:r>
              <a:rPr lang="en-US" sz="2899" b="1" dirty="0">
                <a:solidFill>
                  <a:srgbClr val="000000"/>
                </a:solidFill>
                <a:latin typeface="Inter Bold"/>
                <a:ea typeface="Inter Bold"/>
                <a:cs typeface="Inter Bold"/>
                <a:sym typeface="Inter Bold"/>
              </a:rPr>
              <a:t> </a:t>
            </a:r>
            <a:r>
              <a:rPr lang="en-US" sz="2899" b="1" dirty="0" err="1">
                <a:solidFill>
                  <a:srgbClr val="000000"/>
                </a:solidFill>
                <a:latin typeface="Inter Bold"/>
                <a:ea typeface="Inter Bold"/>
                <a:cs typeface="Inter Bold"/>
                <a:sym typeface="Inter Bold"/>
              </a:rPr>
              <a:t>Ultralytics</a:t>
            </a:r>
            <a:r>
              <a:rPr lang="en-US" sz="2899" b="1" dirty="0">
                <a:solidFill>
                  <a:srgbClr val="000000"/>
                </a:solidFill>
                <a:latin typeface="Inter Bold"/>
                <a:ea typeface="Inter Bold"/>
                <a:cs typeface="Inter Bold"/>
                <a:sym typeface="Inter Bold"/>
              </a:rPr>
              <a:t>.</a:t>
            </a:r>
          </a:p>
          <a:p>
            <a:pPr algn="l">
              <a:lnSpc>
                <a:spcPts val="4059"/>
              </a:lnSpc>
              <a:spcBef>
                <a:spcPct val="0"/>
              </a:spcBef>
            </a:pPr>
            <a:endParaRPr lang="en-US" sz="2899" b="1" dirty="0">
              <a:solidFill>
                <a:srgbClr val="000000"/>
              </a:solidFill>
              <a:latin typeface="Inter Bold"/>
              <a:ea typeface="Inter Bold"/>
              <a:cs typeface="Inter Bold"/>
              <a:sym typeface="Inter Bold"/>
            </a:endParaRPr>
          </a:p>
          <a:p>
            <a:pPr algn="l">
              <a:lnSpc>
                <a:spcPts val="4059"/>
              </a:lnSpc>
              <a:spcBef>
                <a:spcPct val="0"/>
              </a:spcBef>
            </a:pPr>
            <a:endParaRPr lang="en-US" sz="2899" b="1" dirty="0">
              <a:solidFill>
                <a:srgbClr val="000000"/>
              </a:solidFill>
              <a:latin typeface="Inter Bold"/>
              <a:ea typeface="Inter Bold"/>
              <a:cs typeface="Inter Bold"/>
              <a:sym typeface="Inter Bold"/>
            </a:endParaRPr>
          </a:p>
          <a:p>
            <a:pPr algn="l">
              <a:lnSpc>
                <a:spcPts val="4059"/>
              </a:lnSpc>
              <a:spcBef>
                <a:spcPct val="0"/>
              </a:spcBef>
            </a:pPr>
            <a:endParaRPr lang="en-US" sz="2899" b="1" dirty="0">
              <a:solidFill>
                <a:srgbClr val="000000"/>
              </a:solidFill>
              <a:latin typeface="Inter Bold"/>
              <a:ea typeface="Inter Bold"/>
              <a:cs typeface="Inter Bold"/>
              <a:sym typeface="Inter Bold"/>
            </a:endParaRPr>
          </a:p>
        </p:txBody>
      </p:sp>
      <p:sp>
        <p:nvSpPr>
          <p:cNvPr id="31" name="TextBox 31"/>
          <p:cNvSpPr txBox="1"/>
          <p:nvPr/>
        </p:nvSpPr>
        <p:spPr>
          <a:xfrm>
            <a:off x="4641116" y="7056649"/>
            <a:ext cx="8305685" cy="652653"/>
          </a:xfrm>
          <a:prstGeom prst="rect">
            <a:avLst/>
          </a:prstGeom>
        </p:spPr>
        <p:txBody>
          <a:bodyPr lIns="0" tIns="0" rIns="0" bIns="0" rtlCol="0" anchor="t">
            <a:spAutoFit/>
          </a:bodyPr>
          <a:lstStyle/>
          <a:p>
            <a:pPr algn="l">
              <a:lnSpc>
                <a:spcPts val="5076"/>
              </a:lnSpc>
            </a:pPr>
            <a:r>
              <a:rPr lang="en-US" sz="4700">
                <a:solidFill>
                  <a:srgbClr val="3876E5"/>
                </a:solidFill>
                <a:latin typeface="Anton"/>
                <a:ea typeface="Anton"/>
                <a:cs typeface="Anton"/>
                <a:sym typeface="Anton"/>
              </a:rPr>
              <a:t>So với hướng khác:</a:t>
            </a:r>
          </a:p>
        </p:txBody>
      </p:sp>
      <p:sp>
        <p:nvSpPr>
          <p:cNvPr id="32" name="TextBox 32"/>
          <p:cNvSpPr txBox="1"/>
          <p:nvPr/>
        </p:nvSpPr>
        <p:spPr>
          <a:xfrm>
            <a:off x="4361756" y="7694930"/>
            <a:ext cx="13690176" cy="3069590"/>
          </a:xfrm>
          <a:prstGeom prst="rect">
            <a:avLst/>
          </a:prstGeom>
        </p:spPr>
        <p:txBody>
          <a:bodyPr lIns="0" tIns="0" rIns="0" bIns="0" rtlCol="0" anchor="t">
            <a:spAutoFit/>
          </a:bodyPr>
          <a:lstStyle/>
          <a:p>
            <a:pPr marL="626109" lvl="1" indent="-313054" algn="l">
              <a:lnSpc>
                <a:spcPts val="4059"/>
              </a:lnSpc>
              <a:spcBef>
                <a:spcPct val="0"/>
              </a:spcBef>
              <a:buFont typeface="Arial"/>
              <a:buChar char="•"/>
            </a:pPr>
            <a:r>
              <a:rPr lang="en-US" sz="2899" b="1">
                <a:solidFill>
                  <a:srgbClr val="000000"/>
                </a:solidFill>
                <a:latin typeface="Inter Bold"/>
                <a:ea typeface="Inter Bold"/>
                <a:cs typeface="Inter Bold"/>
                <a:sym typeface="Inter Bold"/>
              </a:rPr>
              <a:t>Faster R-CNN, RetinaNet: phải tự thiết kế keypoint head → chậm, khó tối ưu realtime.</a:t>
            </a:r>
          </a:p>
          <a:p>
            <a:pPr marL="626109" lvl="1" indent="-313054" algn="l">
              <a:lnSpc>
                <a:spcPts val="4059"/>
              </a:lnSpc>
              <a:spcBef>
                <a:spcPct val="0"/>
              </a:spcBef>
              <a:buFont typeface="Arial"/>
              <a:buChar char="•"/>
            </a:pPr>
            <a:r>
              <a:rPr lang="en-US" sz="2899" b="1">
                <a:solidFill>
                  <a:srgbClr val="000000"/>
                </a:solidFill>
                <a:latin typeface="Inter Bold"/>
                <a:ea typeface="Inter Bold"/>
                <a:cs typeface="Inter Bold"/>
                <a:sym typeface="Inter Bold"/>
              </a:rPr>
              <a:t>OpenPose, HRNet: mạnh cho người nhưng quá nặng, skeleton khác hoàn toàn → không phù hợp sân.</a:t>
            </a:r>
          </a:p>
          <a:p>
            <a:pPr algn="l">
              <a:lnSpc>
                <a:spcPts val="4059"/>
              </a:lnSpc>
              <a:spcBef>
                <a:spcPct val="0"/>
              </a:spcBef>
            </a:pPr>
            <a:endParaRPr lang="en-US" sz="2899" b="1">
              <a:solidFill>
                <a:srgbClr val="000000"/>
              </a:solidFill>
              <a:latin typeface="Inter Bold"/>
              <a:ea typeface="Inter Bold"/>
              <a:cs typeface="Inter Bold"/>
              <a:sym typeface="Inter Bold"/>
            </a:endParaRPr>
          </a:p>
          <a:p>
            <a:pPr algn="l">
              <a:lnSpc>
                <a:spcPts val="4059"/>
              </a:lnSpc>
              <a:spcBef>
                <a:spcPct val="0"/>
              </a:spcBef>
            </a:pPr>
            <a:endParaRPr lang="en-US" sz="2899" b="1">
              <a:solidFill>
                <a:srgbClr val="000000"/>
              </a:solidFill>
              <a:latin typeface="Inter Bold"/>
              <a:ea typeface="Inter Bold"/>
              <a:cs typeface="Inter Bold"/>
              <a:sym typeface="Inter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1794" y="-1185032"/>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3458343" y="8047207"/>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4677822" y="-6707875"/>
            <a:ext cx="11851375" cy="118513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0" y="3961387"/>
            <a:ext cx="5910559" cy="6178285"/>
          </a:xfrm>
          <a:custGeom>
            <a:avLst/>
            <a:gdLst/>
            <a:ahLst/>
            <a:cxnLst/>
            <a:rect l="l" t="t" r="r" b="b"/>
            <a:pathLst>
              <a:path w="5910559" h="6178285">
                <a:moveTo>
                  <a:pt x="0" y="0"/>
                </a:moveTo>
                <a:lnTo>
                  <a:pt x="5910559" y="0"/>
                </a:lnTo>
                <a:lnTo>
                  <a:pt x="5910559" y="6178284"/>
                </a:lnTo>
                <a:lnTo>
                  <a:pt x="0" y="6178284"/>
                </a:lnTo>
                <a:lnTo>
                  <a:pt x="0" y="0"/>
                </a:lnTo>
                <a:close/>
              </a:path>
            </a:pathLst>
          </a:custGeom>
          <a:blipFill>
            <a:blip r:embed="rId7"/>
            <a:stretch>
              <a:fillRect/>
            </a:stretch>
          </a:blipFill>
        </p:spPr>
      </p:sp>
      <p:sp>
        <p:nvSpPr>
          <p:cNvPr id="12" name="TextBox 12"/>
          <p:cNvSpPr txBox="1"/>
          <p:nvPr/>
        </p:nvSpPr>
        <p:spPr>
          <a:xfrm>
            <a:off x="8287563" y="1804912"/>
            <a:ext cx="6192762" cy="918210"/>
          </a:xfrm>
          <a:prstGeom prst="rect">
            <a:avLst/>
          </a:prstGeom>
        </p:spPr>
        <p:txBody>
          <a:bodyPr lIns="0" tIns="0" rIns="0" bIns="0" rtlCol="0" anchor="t">
            <a:spAutoFit/>
          </a:bodyPr>
          <a:lstStyle/>
          <a:p>
            <a:pPr algn="l">
              <a:lnSpc>
                <a:spcPts val="7020"/>
              </a:lnSpc>
            </a:pPr>
            <a:r>
              <a:rPr lang="en-US" sz="6500">
                <a:solidFill>
                  <a:srgbClr val="2251B5"/>
                </a:solidFill>
                <a:latin typeface="Anton"/>
                <a:ea typeface="Anton"/>
                <a:cs typeface="Anton"/>
                <a:sym typeface="Anton"/>
              </a:rPr>
              <a:t>KIẾN TRÚC MÔ HÌNH </a:t>
            </a:r>
          </a:p>
        </p:txBody>
      </p:sp>
      <p:sp>
        <p:nvSpPr>
          <p:cNvPr id="13" name="Freeform 13"/>
          <p:cNvSpPr/>
          <p:nvPr/>
        </p:nvSpPr>
        <p:spPr>
          <a:xfrm>
            <a:off x="11813541" y="8875432"/>
            <a:ext cx="764109" cy="765735"/>
          </a:xfrm>
          <a:custGeom>
            <a:avLst/>
            <a:gdLst/>
            <a:ahLst/>
            <a:cxnLst/>
            <a:rect l="l" t="t" r="r" b="b"/>
            <a:pathLst>
              <a:path w="764109" h="765735">
                <a:moveTo>
                  <a:pt x="0" y="0"/>
                </a:moveTo>
                <a:lnTo>
                  <a:pt x="764109" y="0"/>
                </a:lnTo>
                <a:lnTo>
                  <a:pt x="764109" y="765736"/>
                </a:lnTo>
                <a:lnTo>
                  <a:pt x="0" y="765736"/>
                </a:lnTo>
                <a:lnTo>
                  <a:pt x="0" y="0"/>
                </a:lnTo>
                <a:close/>
              </a:path>
            </a:pathLst>
          </a:custGeom>
          <a:blipFill>
            <a:blip r:embed="rId8">
              <a:alphaModFix amt="26000"/>
            </a:blip>
            <a:stretch>
              <a:fillRect/>
            </a:stretch>
          </a:blipFill>
        </p:spPr>
      </p:sp>
      <p:grpSp>
        <p:nvGrpSpPr>
          <p:cNvPr id="14" name="Group 14"/>
          <p:cNvGrpSpPr/>
          <p:nvPr/>
        </p:nvGrpSpPr>
        <p:grpSpPr>
          <a:xfrm>
            <a:off x="11851641" y="8894482"/>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7232169" y="632144"/>
            <a:ext cx="1103744" cy="1106093"/>
          </a:xfrm>
          <a:custGeom>
            <a:avLst/>
            <a:gdLst/>
            <a:ahLst/>
            <a:cxnLst/>
            <a:rect l="l" t="t" r="r" b="b"/>
            <a:pathLst>
              <a:path w="1103744" h="1106093">
                <a:moveTo>
                  <a:pt x="0" y="0"/>
                </a:moveTo>
                <a:lnTo>
                  <a:pt x="1103745" y="0"/>
                </a:lnTo>
                <a:lnTo>
                  <a:pt x="1103745" y="1106093"/>
                </a:lnTo>
                <a:lnTo>
                  <a:pt x="0" y="1106093"/>
                </a:lnTo>
                <a:lnTo>
                  <a:pt x="0" y="0"/>
                </a:lnTo>
                <a:close/>
              </a:path>
            </a:pathLst>
          </a:custGeom>
          <a:blipFill>
            <a:blip r:embed="rId8">
              <a:alphaModFix amt="26000"/>
            </a:blip>
            <a:stretch>
              <a:fillRect/>
            </a:stretch>
          </a:blipFill>
        </p:spPr>
      </p:sp>
      <p:grpSp>
        <p:nvGrpSpPr>
          <p:cNvPr id="18" name="Group 18"/>
          <p:cNvGrpSpPr/>
          <p:nvPr/>
        </p:nvGrpSpPr>
        <p:grpSpPr>
          <a:xfrm>
            <a:off x="7232169" y="542154"/>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2687134" y="3195652"/>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2" name="Group 22"/>
          <p:cNvGrpSpPr/>
          <p:nvPr/>
        </p:nvGrpSpPr>
        <p:grpSpPr>
          <a:xfrm>
            <a:off x="2725234" y="3214702"/>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6302899" y="3946834"/>
            <a:ext cx="10162089" cy="747467"/>
          </a:xfrm>
          <a:prstGeom prst="rect">
            <a:avLst/>
          </a:prstGeom>
        </p:spPr>
        <p:txBody>
          <a:bodyPr lIns="0" tIns="0" rIns="0" bIns="0" rtlCol="0" anchor="t">
            <a:spAutoFit/>
          </a:bodyPr>
          <a:lstStyle/>
          <a:p>
            <a:pPr algn="l">
              <a:lnSpc>
                <a:spcPts val="5720"/>
              </a:lnSpc>
            </a:pPr>
            <a:r>
              <a:rPr lang="en-US" sz="5296">
                <a:solidFill>
                  <a:srgbClr val="3876E5"/>
                </a:solidFill>
                <a:latin typeface="Anton"/>
                <a:ea typeface="Anton"/>
                <a:cs typeface="Anton"/>
                <a:sym typeface="Anton"/>
              </a:rPr>
              <a:t>01/ Backbone - Trích xuất dặc trưng</a:t>
            </a:r>
          </a:p>
        </p:txBody>
      </p:sp>
      <p:sp>
        <p:nvSpPr>
          <p:cNvPr id="26" name="TextBox 26"/>
          <p:cNvSpPr txBox="1"/>
          <p:nvPr/>
        </p:nvSpPr>
        <p:spPr>
          <a:xfrm>
            <a:off x="6302899" y="5429250"/>
            <a:ext cx="10162089" cy="747467"/>
          </a:xfrm>
          <a:prstGeom prst="rect">
            <a:avLst/>
          </a:prstGeom>
        </p:spPr>
        <p:txBody>
          <a:bodyPr lIns="0" tIns="0" rIns="0" bIns="0" rtlCol="0" anchor="t">
            <a:spAutoFit/>
          </a:bodyPr>
          <a:lstStyle/>
          <a:p>
            <a:pPr algn="l">
              <a:lnSpc>
                <a:spcPts val="5720"/>
              </a:lnSpc>
            </a:pPr>
            <a:r>
              <a:rPr lang="en-US" sz="5296">
                <a:solidFill>
                  <a:srgbClr val="3876E5"/>
                </a:solidFill>
                <a:latin typeface="Anton"/>
                <a:ea typeface="Anton"/>
                <a:cs typeface="Anton"/>
                <a:sym typeface="Anton"/>
              </a:rPr>
              <a:t>02/ Neck (FPN/PAN) – kết hợp đa tỉ lệ</a:t>
            </a:r>
          </a:p>
        </p:txBody>
      </p:sp>
      <p:sp>
        <p:nvSpPr>
          <p:cNvPr id="27" name="TextBox 27"/>
          <p:cNvSpPr txBox="1"/>
          <p:nvPr/>
        </p:nvSpPr>
        <p:spPr>
          <a:xfrm>
            <a:off x="6302899" y="6913268"/>
            <a:ext cx="12910409" cy="747467"/>
          </a:xfrm>
          <a:prstGeom prst="rect">
            <a:avLst/>
          </a:prstGeom>
        </p:spPr>
        <p:txBody>
          <a:bodyPr lIns="0" tIns="0" rIns="0" bIns="0" rtlCol="0" anchor="t">
            <a:spAutoFit/>
          </a:bodyPr>
          <a:lstStyle/>
          <a:p>
            <a:pPr algn="l">
              <a:lnSpc>
                <a:spcPts val="5720"/>
              </a:lnSpc>
            </a:pPr>
            <a:r>
              <a:rPr lang="en-US" sz="5296">
                <a:solidFill>
                  <a:srgbClr val="3876E5"/>
                </a:solidFill>
                <a:latin typeface="Anton"/>
                <a:ea typeface="Anton"/>
                <a:cs typeface="Anton"/>
                <a:sym typeface="Anton"/>
              </a:rPr>
              <a:t>03/ Heads – detection + pose (32 keypoints)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3722" y="-1827518"/>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4381817" y="8229600"/>
            <a:ext cx="5754965" cy="4114800"/>
          </a:xfrm>
          <a:custGeom>
            <a:avLst/>
            <a:gdLst/>
            <a:ahLst/>
            <a:cxnLst/>
            <a:rect l="l" t="t" r="r" b="b"/>
            <a:pathLst>
              <a:path w="5754965" h="4114800">
                <a:moveTo>
                  <a:pt x="5754966" y="4114800"/>
                </a:moveTo>
                <a:lnTo>
                  <a:pt x="0" y="4114800"/>
                </a:lnTo>
                <a:lnTo>
                  <a:pt x="0" y="0"/>
                </a:lnTo>
                <a:lnTo>
                  <a:pt x="5754966" y="0"/>
                </a:lnTo>
                <a:lnTo>
                  <a:pt x="5754966"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4677822" y="-6707875"/>
            <a:ext cx="11851375" cy="118513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6047619" y="446601"/>
            <a:ext cx="6192762" cy="918210"/>
          </a:xfrm>
          <a:prstGeom prst="rect">
            <a:avLst/>
          </a:prstGeom>
        </p:spPr>
        <p:txBody>
          <a:bodyPr lIns="0" tIns="0" rIns="0" bIns="0" rtlCol="0" anchor="t">
            <a:spAutoFit/>
          </a:bodyPr>
          <a:lstStyle/>
          <a:p>
            <a:pPr algn="l">
              <a:lnSpc>
                <a:spcPts val="7020"/>
              </a:lnSpc>
            </a:pPr>
            <a:r>
              <a:rPr lang="en-US" sz="6500">
                <a:solidFill>
                  <a:srgbClr val="2251B5"/>
                </a:solidFill>
                <a:latin typeface="Anton"/>
                <a:ea typeface="Anton"/>
                <a:cs typeface="Anton"/>
                <a:sym typeface="Anton"/>
              </a:rPr>
              <a:t>KIẾN TRÚC MÔ HÌNH </a:t>
            </a:r>
          </a:p>
        </p:txBody>
      </p:sp>
      <p:sp>
        <p:nvSpPr>
          <p:cNvPr id="12" name="Freeform 12"/>
          <p:cNvSpPr/>
          <p:nvPr/>
        </p:nvSpPr>
        <p:spPr>
          <a:xfrm>
            <a:off x="11813541" y="8875432"/>
            <a:ext cx="764109" cy="765735"/>
          </a:xfrm>
          <a:custGeom>
            <a:avLst/>
            <a:gdLst/>
            <a:ahLst/>
            <a:cxnLst/>
            <a:rect l="l" t="t" r="r" b="b"/>
            <a:pathLst>
              <a:path w="764109" h="765735">
                <a:moveTo>
                  <a:pt x="0" y="0"/>
                </a:moveTo>
                <a:lnTo>
                  <a:pt x="764109" y="0"/>
                </a:lnTo>
                <a:lnTo>
                  <a:pt x="764109" y="765736"/>
                </a:lnTo>
                <a:lnTo>
                  <a:pt x="0" y="765736"/>
                </a:lnTo>
                <a:lnTo>
                  <a:pt x="0" y="0"/>
                </a:lnTo>
                <a:close/>
              </a:path>
            </a:pathLst>
          </a:custGeom>
          <a:blipFill>
            <a:blip r:embed="rId7">
              <a:alphaModFix amt="26000"/>
            </a:blip>
            <a:stretch>
              <a:fillRect/>
            </a:stretch>
          </a:blipFill>
        </p:spPr>
      </p:sp>
      <p:grpSp>
        <p:nvGrpSpPr>
          <p:cNvPr id="13" name="Group 13"/>
          <p:cNvGrpSpPr/>
          <p:nvPr/>
        </p:nvGrpSpPr>
        <p:grpSpPr>
          <a:xfrm>
            <a:off x="11851641" y="8894482"/>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4262726" y="22988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7">
              <a:alphaModFix amt="26000"/>
            </a:blip>
            <a:stretch>
              <a:fillRect/>
            </a:stretch>
          </a:blipFill>
        </p:spPr>
      </p:sp>
      <p:grpSp>
        <p:nvGrpSpPr>
          <p:cNvPr id="17" name="Group 17"/>
          <p:cNvGrpSpPr/>
          <p:nvPr/>
        </p:nvGrpSpPr>
        <p:grpSpPr>
          <a:xfrm>
            <a:off x="4262726" y="70752"/>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2687134" y="3195652"/>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7">
              <a:alphaModFix amt="26000"/>
            </a:blip>
            <a:stretch>
              <a:fillRect/>
            </a:stretch>
          </a:blipFill>
        </p:spPr>
      </p:sp>
      <p:grpSp>
        <p:nvGrpSpPr>
          <p:cNvPr id="21" name="Group 21"/>
          <p:cNvGrpSpPr/>
          <p:nvPr/>
        </p:nvGrpSpPr>
        <p:grpSpPr>
          <a:xfrm>
            <a:off x="2725234" y="3214702"/>
            <a:ext cx="388645" cy="3886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2512310" y="1914600"/>
            <a:ext cx="12485898" cy="7726568"/>
          </a:xfrm>
          <a:custGeom>
            <a:avLst/>
            <a:gdLst/>
            <a:ahLst/>
            <a:cxnLst/>
            <a:rect l="l" t="t" r="r" b="b"/>
            <a:pathLst>
              <a:path w="12485898" h="7726568">
                <a:moveTo>
                  <a:pt x="0" y="0"/>
                </a:moveTo>
                <a:lnTo>
                  <a:pt x="12485899" y="0"/>
                </a:lnTo>
                <a:lnTo>
                  <a:pt x="12485899" y="7726568"/>
                </a:lnTo>
                <a:lnTo>
                  <a:pt x="0" y="7726568"/>
                </a:lnTo>
                <a:lnTo>
                  <a:pt x="0" y="0"/>
                </a:lnTo>
                <a:close/>
              </a:path>
            </a:pathLst>
          </a:custGeom>
          <a:blipFill>
            <a:blip r:embed="rId8"/>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1794" y="-1185032"/>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410517" y="7583768"/>
            <a:ext cx="5754965" cy="4114800"/>
          </a:xfrm>
          <a:custGeom>
            <a:avLst/>
            <a:gdLst/>
            <a:ahLst/>
            <a:cxnLst/>
            <a:rect l="l" t="t" r="r" b="b"/>
            <a:pathLst>
              <a:path w="5754965" h="4114800">
                <a:moveTo>
                  <a:pt x="5754966" y="4114800"/>
                </a:moveTo>
                <a:lnTo>
                  <a:pt x="0" y="4114800"/>
                </a:lnTo>
                <a:lnTo>
                  <a:pt x="0" y="0"/>
                </a:lnTo>
                <a:lnTo>
                  <a:pt x="5754966" y="0"/>
                </a:lnTo>
                <a:lnTo>
                  <a:pt x="5754966"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6792656" y="5685412"/>
            <a:ext cx="11851375" cy="118513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17003" y="5259846"/>
            <a:ext cx="3663037" cy="3828959"/>
          </a:xfrm>
          <a:custGeom>
            <a:avLst/>
            <a:gdLst/>
            <a:ahLst/>
            <a:cxnLst/>
            <a:rect l="l" t="t" r="r" b="b"/>
            <a:pathLst>
              <a:path w="3663037" h="3828959">
                <a:moveTo>
                  <a:pt x="0" y="0"/>
                </a:moveTo>
                <a:lnTo>
                  <a:pt x="3663037" y="0"/>
                </a:lnTo>
                <a:lnTo>
                  <a:pt x="3663037" y="3828959"/>
                </a:lnTo>
                <a:lnTo>
                  <a:pt x="0" y="3828959"/>
                </a:lnTo>
                <a:lnTo>
                  <a:pt x="0" y="0"/>
                </a:lnTo>
                <a:close/>
              </a:path>
            </a:pathLst>
          </a:custGeom>
          <a:blipFill>
            <a:blip r:embed="rId7"/>
            <a:stretch>
              <a:fillRect/>
            </a:stretch>
          </a:blipFill>
        </p:spPr>
      </p:sp>
      <p:sp>
        <p:nvSpPr>
          <p:cNvPr id="12" name="TextBox 12"/>
          <p:cNvSpPr txBox="1"/>
          <p:nvPr/>
        </p:nvSpPr>
        <p:spPr>
          <a:xfrm>
            <a:off x="6375739" y="650193"/>
            <a:ext cx="6192762" cy="918210"/>
          </a:xfrm>
          <a:prstGeom prst="rect">
            <a:avLst/>
          </a:prstGeom>
        </p:spPr>
        <p:txBody>
          <a:bodyPr lIns="0" tIns="0" rIns="0" bIns="0" rtlCol="0" anchor="t">
            <a:spAutoFit/>
          </a:bodyPr>
          <a:lstStyle/>
          <a:p>
            <a:pPr algn="l">
              <a:lnSpc>
                <a:spcPts val="7020"/>
              </a:lnSpc>
            </a:pPr>
            <a:r>
              <a:rPr lang="en-US" sz="6500">
                <a:solidFill>
                  <a:srgbClr val="2251B5"/>
                </a:solidFill>
                <a:latin typeface="Anton"/>
                <a:ea typeface="Anton"/>
                <a:cs typeface="Anton"/>
                <a:sym typeface="Anton"/>
              </a:rPr>
              <a:t>KIẾN TRÚC MÔ HÌNH </a:t>
            </a:r>
          </a:p>
        </p:txBody>
      </p:sp>
      <p:sp>
        <p:nvSpPr>
          <p:cNvPr id="13" name="Freeform 13"/>
          <p:cNvSpPr/>
          <p:nvPr/>
        </p:nvSpPr>
        <p:spPr>
          <a:xfrm>
            <a:off x="11813541" y="8875432"/>
            <a:ext cx="764109" cy="765735"/>
          </a:xfrm>
          <a:custGeom>
            <a:avLst/>
            <a:gdLst/>
            <a:ahLst/>
            <a:cxnLst/>
            <a:rect l="l" t="t" r="r" b="b"/>
            <a:pathLst>
              <a:path w="764109" h="765735">
                <a:moveTo>
                  <a:pt x="0" y="0"/>
                </a:moveTo>
                <a:lnTo>
                  <a:pt x="764109" y="0"/>
                </a:lnTo>
                <a:lnTo>
                  <a:pt x="764109" y="765736"/>
                </a:lnTo>
                <a:lnTo>
                  <a:pt x="0" y="765736"/>
                </a:lnTo>
                <a:lnTo>
                  <a:pt x="0" y="0"/>
                </a:lnTo>
                <a:close/>
              </a:path>
            </a:pathLst>
          </a:custGeom>
          <a:blipFill>
            <a:blip r:embed="rId8">
              <a:alphaModFix amt="26000"/>
            </a:blip>
            <a:stretch>
              <a:fillRect/>
            </a:stretch>
          </a:blipFill>
        </p:spPr>
      </p:sp>
      <p:grpSp>
        <p:nvGrpSpPr>
          <p:cNvPr id="14" name="Group 14"/>
          <p:cNvGrpSpPr/>
          <p:nvPr/>
        </p:nvGrpSpPr>
        <p:grpSpPr>
          <a:xfrm>
            <a:off x="11851641" y="8894482"/>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271995" y="31932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18" name="Group 18"/>
          <p:cNvGrpSpPr/>
          <p:nvPr/>
        </p:nvGrpSpPr>
        <p:grpSpPr>
          <a:xfrm>
            <a:off x="5262475" y="351448"/>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2687134" y="3195652"/>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2" name="Group 22"/>
          <p:cNvGrpSpPr/>
          <p:nvPr/>
        </p:nvGrpSpPr>
        <p:grpSpPr>
          <a:xfrm>
            <a:off x="2725234" y="3214702"/>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451243" y="2735660"/>
            <a:ext cx="1016208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01/ Backbone - Trích xuất dặc trưng</a:t>
            </a:r>
          </a:p>
        </p:txBody>
      </p:sp>
      <p:sp>
        <p:nvSpPr>
          <p:cNvPr id="26" name="TextBox 26"/>
          <p:cNvSpPr txBox="1"/>
          <p:nvPr/>
        </p:nvSpPr>
        <p:spPr>
          <a:xfrm>
            <a:off x="4217227" y="4028344"/>
            <a:ext cx="12437476" cy="5210175"/>
          </a:xfrm>
          <a:prstGeom prst="rect">
            <a:avLst/>
          </a:prstGeom>
        </p:spPr>
        <p:txBody>
          <a:bodyPr lIns="0" tIns="0" rIns="0" bIns="0" rtlCol="0" anchor="t">
            <a:spAutoFit/>
          </a:bodyPr>
          <a:lstStyle/>
          <a:p>
            <a:pPr algn="just">
              <a:lnSpc>
                <a:spcPts val="4199"/>
              </a:lnSpc>
              <a:spcBef>
                <a:spcPct val="0"/>
              </a:spcBef>
            </a:pPr>
            <a:r>
              <a:rPr lang="en-US" sz="2999" b="1">
                <a:solidFill>
                  <a:srgbClr val="000000"/>
                </a:solidFill>
                <a:latin typeface="Inter Bold"/>
                <a:ea typeface="Inter Bold"/>
                <a:cs typeface="Inter Bold"/>
                <a:sym typeface="Inter Bold"/>
              </a:rPr>
              <a:t>⭐ C2f (Cross-Stage Feature Fusion)</a:t>
            </a:r>
          </a:p>
          <a:p>
            <a:pPr marL="647698" lvl="1" indent="-323849" algn="just">
              <a:lnSpc>
                <a:spcPts val="4199"/>
              </a:lnSpc>
              <a:spcBef>
                <a:spcPct val="0"/>
              </a:spcBef>
              <a:buFont typeface="Arial"/>
              <a:buChar char="•"/>
            </a:pPr>
            <a:r>
              <a:rPr lang="en-US" sz="2999" b="1">
                <a:solidFill>
                  <a:srgbClr val="000000"/>
                </a:solidFill>
                <a:latin typeface="Inter Bold"/>
                <a:ea typeface="Inter Bold"/>
                <a:cs typeface="Inter Bold"/>
                <a:sym typeface="Inter Bold"/>
              </a:rPr>
              <a:t>Học đặc trưng đa nhánh → mạnh như CSP nhưng nhanh hơn.</a:t>
            </a:r>
          </a:p>
          <a:p>
            <a:pPr marL="647698" lvl="1" indent="-323849" algn="just">
              <a:lnSpc>
                <a:spcPts val="4199"/>
              </a:lnSpc>
              <a:spcBef>
                <a:spcPct val="0"/>
              </a:spcBef>
              <a:buFont typeface="Arial"/>
              <a:buChar char="•"/>
            </a:pPr>
            <a:r>
              <a:rPr lang="en-US" sz="2999" b="1">
                <a:solidFill>
                  <a:srgbClr val="000000"/>
                </a:solidFill>
                <a:latin typeface="Inter Bold"/>
                <a:ea typeface="Inter Bold"/>
                <a:cs typeface="Inter Bold"/>
                <a:sym typeface="Inter Bold"/>
              </a:rPr>
              <a:t>Tầng nông: học cạnh, vạch trắng, góc sân.</a:t>
            </a:r>
          </a:p>
          <a:p>
            <a:pPr marL="647698" lvl="1" indent="-323849" algn="just">
              <a:lnSpc>
                <a:spcPts val="4199"/>
              </a:lnSpc>
              <a:spcBef>
                <a:spcPct val="0"/>
              </a:spcBef>
              <a:buFont typeface="Arial"/>
              <a:buChar char="•"/>
            </a:pPr>
            <a:r>
              <a:rPr lang="en-US" sz="2999" b="1">
                <a:solidFill>
                  <a:srgbClr val="000000"/>
                </a:solidFill>
                <a:latin typeface="Inter Bold"/>
                <a:ea typeface="Inter Bold"/>
                <a:cs typeface="Inter Bold"/>
                <a:sym typeface="Inter Bold"/>
              </a:rPr>
              <a:t>Tầng sâu: học hình dạng tổng thể: vòng cấm, trung tuyến, biên sân.</a:t>
            </a:r>
          </a:p>
          <a:p>
            <a:pPr algn="just">
              <a:lnSpc>
                <a:spcPts val="4199"/>
              </a:lnSpc>
              <a:spcBef>
                <a:spcPct val="0"/>
              </a:spcBef>
            </a:pPr>
            <a:endParaRPr lang="en-US" sz="2999" b="1">
              <a:solidFill>
                <a:srgbClr val="000000"/>
              </a:solidFill>
              <a:latin typeface="Inter Bold"/>
              <a:ea typeface="Inter Bold"/>
              <a:cs typeface="Inter Bold"/>
              <a:sym typeface="Inter Bold"/>
            </a:endParaRPr>
          </a:p>
          <a:p>
            <a:pPr algn="just">
              <a:lnSpc>
                <a:spcPts val="4199"/>
              </a:lnSpc>
              <a:spcBef>
                <a:spcPct val="0"/>
              </a:spcBef>
            </a:pPr>
            <a:r>
              <a:rPr lang="en-US" sz="2999" b="1">
                <a:solidFill>
                  <a:srgbClr val="000000"/>
                </a:solidFill>
                <a:latin typeface="Inter Bold"/>
                <a:ea typeface="Inter Bold"/>
                <a:cs typeface="Inter Bold"/>
                <a:sym typeface="Inter Bold"/>
              </a:rPr>
              <a:t>⭐ SPPF (Spatial Pyramid Pooling Fast)</a:t>
            </a:r>
          </a:p>
          <a:p>
            <a:pPr marL="647698" lvl="1" indent="-323849" algn="just">
              <a:lnSpc>
                <a:spcPts val="4199"/>
              </a:lnSpc>
              <a:spcBef>
                <a:spcPct val="0"/>
              </a:spcBef>
              <a:buFont typeface="Arial"/>
              <a:buChar char="•"/>
            </a:pPr>
            <a:r>
              <a:rPr lang="en-US" sz="2999" b="1">
                <a:solidFill>
                  <a:srgbClr val="000000"/>
                </a:solidFill>
                <a:latin typeface="Inter Bold"/>
                <a:ea typeface="Inter Bold"/>
                <a:cs typeface="Inter Bold"/>
                <a:sym typeface="Inter Bold"/>
              </a:rPr>
              <a:t>Giúp mô hình “nhìn gần – nhìn xa” cùng lúc.</a:t>
            </a:r>
          </a:p>
          <a:p>
            <a:pPr marL="647698" lvl="1" indent="-323849" algn="just">
              <a:lnSpc>
                <a:spcPts val="4199"/>
              </a:lnSpc>
              <a:spcBef>
                <a:spcPct val="0"/>
              </a:spcBef>
              <a:buFont typeface="Arial"/>
              <a:buChar char="•"/>
            </a:pPr>
            <a:r>
              <a:rPr lang="en-US" sz="2999" b="1">
                <a:solidFill>
                  <a:srgbClr val="000000"/>
                </a:solidFill>
                <a:latin typeface="Inter Bold"/>
                <a:ea typeface="Inter Bold"/>
                <a:cs typeface="Inter Bold"/>
                <a:sym typeface="Inter Bold"/>
              </a:rPr>
              <a:t>Nhận ra các cấu trúc lớn của sân mà không chậm.</a:t>
            </a:r>
          </a:p>
          <a:p>
            <a:pPr algn="just">
              <a:lnSpc>
                <a:spcPts val="4199"/>
              </a:lnSpc>
              <a:spcBef>
                <a:spcPct val="0"/>
              </a:spcBef>
            </a:pPr>
            <a:endParaRPr lang="en-US" sz="2999" b="1">
              <a:solidFill>
                <a:srgbClr val="000000"/>
              </a:solidFill>
              <a:latin typeface="Inter Bold"/>
              <a:ea typeface="Inter Bold"/>
              <a:cs typeface="Inter Bold"/>
              <a:sym typeface="Inter Bold"/>
            </a:endParaRPr>
          </a:p>
        </p:txBody>
      </p:sp>
      <p:sp>
        <p:nvSpPr>
          <p:cNvPr id="27" name="Freeform 27"/>
          <p:cNvSpPr/>
          <p:nvPr/>
        </p:nvSpPr>
        <p:spPr>
          <a:xfrm>
            <a:off x="15410517" y="-2307065"/>
            <a:ext cx="5754965" cy="4114800"/>
          </a:xfrm>
          <a:custGeom>
            <a:avLst/>
            <a:gdLst/>
            <a:ahLst/>
            <a:cxnLst/>
            <a:rect l="l" t="t" r="r" b="b"/>
            <a:pathLst>
              <a:path w="5754965" h="4114800">
                <a:moveTo>
                  <a:pt x="0" y="0"/>
                </a:moveTo>
                <a:lnTo>
                  <a:pt x="5754966" y="0"/>
                </a:lnTo>
                <a:lnTo>
                  <a:pt x="575496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1794" y="-1185032"/>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3458343" y="8047207"/>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6792656" y="5685412"/>
            <a:ext cx="11851375" cy="118513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17003" y="5259846"/>
            <a:ext cx="3663037" cy="3828959"/>
          </a:xfrm>
          <a:custGeom>
            <a:avLst/>
            <a:gdLst/>
            <a:ahLst/>
            <a:cxnLst/>
            <a:rect l="l" t="t" r="r" b="b"/>
            <a:pathLst>
              <a:path w="3663037" h="3828959">
                <a:moveTo>
                  <a:pt x="0" y="0"/>
                </a:moveTo>
                <a:lnTo>
                  <a:pt x="3663037" y="0"/>
                </a:lnTo>
                <a:lnTo>
                  <a:pt x="3663037" y="3828959"/>
                </a:lnTo>
                <a:lnTo>
                  <a:pt x="0" y="3828959"/>
                </a:lnTo>
                <a:lnTo>
                  <a:pt x="0" y="0"/>
                </a:lnTo>
                <a:close/>
              </a:path>
            </a:pathLst>
          </a:custGeom>
          <a:blipFill>
            <a:blip r:embed="rId7"/>
            <a:stretch>
              <a:fillRect/>
            </a:stretch>
          </a:blipFill>
        </p:spPr>
      </p:sp>
      <p:sp>
        <p:nvSpPr>
          <p:cNvPr id="12" name="TextBox 12"/>
          <p:cNvSpPr txBox="1"/>
          <p:nvPr/>
        </p:nvSpPr>
        <p:spPr>
          <a:xfrm>
            <a:off x="6384887" y="568549"/>
            <a:ext cx="6192762" cy="918210"/>
          </a:xfrm>
          <a:prstGeom prst="rect">
            <a:avLst/>
          </a:prstGeom>
        </p:spPr>
        <p:txBody>
          <a:bodyPr lIns="0" tIns="0" rIns="0" bIns="0" rtlCol="0" anchor="t">
            <a:spAutoFit/>
          </a:bodyPr>
          <a:lstStyle/>
          <a:p>
            <a:pPr algn="l">
              <a:lnSpc>
                <a:spcPts val="7020"/>
              </a:lnSpc>
            </a:pPr>
            <a:r>
              <a:rPr lang="en-US" sz="6500">
                <a:solidFill>
                  <a:srgbClr val="2251B5"/>
                </a:solidFill>
                <a:latin typeface="Anton"/>
                <a:ea typeface="Anton"/>
                <a:cs typeface="Anton"/>
                <a:sym typeface="Anton"/>
              </a:rPr>
              <a:t>KIẾN TRÚC MÔ HÌNH </a:t>
            </a:r>
          </a:p>
        </p:txBody>
      </p:sp>
      <p:sp>
        <p:nvSpPr>
          <p:cNvPr id="13" name="Freeform 13"/>
          <p:cNvSpPr/>
          <p:nvPr/>
        </p:nvSpPr>
        <p:spPr>
          <a:xfrm>
            <a:off x="11813541" y="8875432"/>
            <a:ext cx="764109" cy="765735"/>
          </a:xfrm>
          <a:custGeom>
            <a:avLst/>
            <a:gdLst/>
            <a:ahLst/>
            <a:cxnLst/>
            <a:rect l="l" t="t" r="r" b="b"/>
            <a:pathLst>
              <a:path w="764109" h="765735">
                <a:moveTo>
                  <a:pt x="0" y="0"/>
                </a:moveTo>
                <a:lnTo>
                  <a:pt x="764109" y="0"/>
                </a:lnTo>
                <a:lnTo>
                  <a:pt x="764109" y="765736"/>
                </a:lnTo>
                <a:lnTo>
                  <a:pt x="0" y="765736"/>
                </a:lnTo>
                <a:lnTo>
                  <a:pt x="0" y="0"/>
                </a:lnTo>
                <a:close/>
              </a:path>
            </a:pathLst>
          </a:custGeom>
          <a:blipFill>
            <a:blip r:embed="rId8">
              <a:alphaModFix amt="26000"/>
            </a:blip>
            <a:stretch>
              <a:fillRect/>
            </a:stretch>
          </a:blipFill>
        </p:spPr>
      </p:sp>
      <p:grpSp>
        <p:nvGrpSpPr>
          <p:cNvPr id="14" name="Group 14"/>
          <p:cNvGrpSpPr/>
          <p:nvPr/>
        </p:nvGrpSpPr>
        <p:grpSpPr>
          <a:xfrm>
            <a:off x="11851641" y="8894482"/>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271995" y="31932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18" name="Group 18"/>
          <p:cNvGrpSpPr/>
          <p:nvPr/>
        </p:nvGrpSpPr>
        <p:grpSpPr>
          <a:xfrm>
            <a:off x="5262475" y="351448"/>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2687134" y="3195652"/>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2" name="Group 22"/>
          <p:cNvGrpSpPr/>
          <p:nvPr/>
        </p:nvGrpSpPr>
        <p:grpSpPr>
          <a:xfrm>
            <a:off x="2725234" y="3214702"/>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451243" y="2735660"/>
            <a:ext cx="11050311" cy="1491941"/>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02/ Neck (FPN/PAN) – kết hợp đa tỉ lệ</a:t>
            </a:r>
          </a:p>
          <a:p>
            <a:pPr algn="l">
              <a:lnSpc>
                <a:spcPts val="5828"/>
              </a:lnSpc>
            </a:pPr>
            <a:endParaRPr lang="en-US" sz="5396">
              <a:solidFill>
                <a:srgbClr val="3876E5"/>
              </a:solidFill>
              <a:latin typeface="Anton"/>
              <a:ea typeface="Anton"/>
              <a:cs typeface="Anton"/>
              <a:sym typeface="Anton"/>
            </a:endParaRPr>
          </a:p>
        </p:txBody>
      </p:sp>
      <p:sp>
        <p:nvSpPr>
          <p:cNvPr id="26" name="TextBox 26"/>
          <p:cNvSpPr txBox="1"/>
          <p:nvPr/>
        </p:nvSpPr>
        <p:spPr>
          <a:xfrm>
            <a:off x="4217227" y="4018819"/>
            <a:ext cx="12437476" cy="4248150"/>
          </a:xfrm>
          <a:prstGeom prst="rect">
            <a:avLst/>
          </a:prstGeom>
        </p:spPr>
        <p:txBody>
          <a:bodyPr lIns="0" tIns="0" rIns="0" bIns="0" rtlCol="0" anchor="t">
            <a:spAutoFit/>
          </a:bodyPr>
          <a:lstStyle/>
          <a:p>
            <a:pPr algn="just">
              <a:lnSpc>
                <a:spcPts val="4200"/>
              </a:lnSpc>
              <a:spcBef>
                <a:spcPct val="0"/>
              </a:spcBef>
            </a:pPr>
            <a:r>
              <a:rPr lang="en-US" sz="3000" b="1">
                <a:solidFill>
                  <a:srgbClr val="000000"/>
                </a:solidFill>
                <a:latin typeface="Inter Bold"/>
                <a:ea typeface="Inter Bold"/>
                <a:cs typeface="Inter Bold"/>
                <a:sym typeface="Inter Bold"/>
              </a:rPr>
              <a:t>⭐ FPN (Feature Pyramid Network – mạng kim tự tháp đặc trưng) :</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Gom đặc trưng từ tầng cao xuống thấp → mô hình giữ được “toàn cảnh sân”.</a:t>
            </a:r>
          </a:p>
          <a:p>
            <a:pPr algn="just">
              <a:lnSpc>
                <a:spcPts val="4200"/>
              </a:lnSpc>
              <a:spcBef>
                <a:spcPct val="0"/>
              </a:spcBef>
            </a:pPr>
            <a:endParaRPr lang="en-US" sz="3000" b="1">
              <a:solidFill>
                <a:srgbClr val="000000"/>
              </a:solidFill>
              <a:latin typeface="Inter Bold"/>
              <a:ea typeface="Inter Bold"/>
              <a:cs typeface="Inter Bold"/>
              <a:sym typeface="Inter Bold"/>
            </a:endParaRPr>
          </a:p>
          <a:p>
            <a:pPr algn="just">
              <a:lnSpc>
                <a:spcPts val="4200"/>
              </a:lnSpc>
              <a:spcBef>
                <a:spcPct val="0"/>
              </a:spcBef>
            </a:pPr>
            <a:r>
              <a:rPr lang="en-US" sz="3000" b="1">
                <a:solidFill>
                  <a:srgbClr val="000000"/>
                </a:solidFill>
                <a:latin typeface="Inter Bold"/>
                <a:ea typeface="Inter Bold"/>
                <a:cs typeface="Inter Bold"/>
                <a:sym typeface="Inter Bold"/>
              </a:rPr>
              <a:t>⭐ PAN (Path Aggregation Network – mạng gom thông tin):</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Tăng cường chi tiết nhỏ (vạch mảnh, điểm xa camera).</a:t>
            </a:r>
          </a:p>
          <a:p>
            <a:pPr algn="just">
              <a:lnSpc>
                <a:spcPts val="4200"/>
              </a:lnSpc>
              <a:spcBef>
                <a:spcPct val="0"/>
              </a:spcBef>
            </a:pPr>
            <a:r>
              <a:rPr lang="en-US" sz="3000" b="1">
                <a:solidFill>
                  <a:srgbClr val="000000"/>
                </a:solidFill>
                <a:latin typeface="Inter Bold"/>
                <a:ea typeface="Inter Bold"/>
                <a:cs typeface="Inter Bold"/>
                <a:sym typeface="Inter Bold"/>
              </a:rPr>
              <a:t>➡ Kết hợp FPN + PAN giúp YOLO vừa thấy rộng, vừa thấy sắc nét.</a:t>
            </a:r>
          </a:p>
          <a:p>
            <a:pPr algn="just">
              <a:lnSpc>
                <a:spcPts val="4200"/>
              </a:lnSpc>
              <a:spcBef>
                <a:spcPct val="0"/>
              </a:spcBef>
            </a:pPr>
            <a:endParaRPr lang="en-US" sz="3000" b="1">
              <a:solidFill>
                <a:srgbClr val="000000"/>
              </a:solidFill>
              <a:latin typeface="Inter Bold"/>
              <a:ea typeface="Inter Bold"/>
              <a:cs typeface="Inter Bold"/>
              <a:sym typeface="Inter Bold"/>
            </a:endParaRPr>
          </a:p>
        </p:txBody>
      </p:sp>
      <p:grpSp>
        <p:nvGrpSpPr>
          <p:cNvPr id="27" name="Group 27"/>
          <p:cNvGrpSpPr/>
          <p:nvPr/>
        </p:nvGrpSpPr>
        <p:grpSpPr>
          <a:xfrm>
            <a:off x="16168429" y="-5293543"/>
            <a:ext cx="11851375" cy="1185137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1794" y="-1185032"/>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3458343" y="8047207"/>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6792656" y="5685412"/>
            <a:ext cx="11851375" cy="118513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17003" y="5259846"/>
            <a:ext cx="3663037" cy="3828959"/>
          </a:xfrm>
          <a:custGeom>
            <a:avLst/>
            <a:gdLst/>
            <a:ahLst/>
            <a:cxnLst/>
            <a:rect l="l" t="t" r="r" b="b"/>
            <a:pathLst>
              <a:path w="3663037" h="3828959">
                <a:moveTo>
                  <a:pt x="0" y="0"/>
                </a:moveTo>
                <a:lnTo>
                  <a:pt x="3663037" y="0"/>
                </a:lnTo>
                <a:lnTo>
                  <a:pt x="3663037" y="3828959"/>
                </a:lnTo>
                <a:lnTo>
                  <a:pt x="0" y="3828959"/>
                </a:lnTo>
                <a:lnTo>
                  <a:pt x="0" y="0"/>
                </a:lnTo>
                <a:close/>
              </a:path>
            </a:pathLst>
          </a:custGeom>
          <a:blipFill>
            <a:blip r:embed="rId7"/>
            <a:stretch>
              <a:fillRect/>
            </a:stretch>
          </a:blipFill>
        </p:spPr>
      </p:sp>
      <p:sp>
        <p:nvSpPr>
          <p:cNvPr id="12" name="TextBox 12"/>
          <p:cNvSpPr txBox="1"/>
          <p:nvPr/>
        </p:nvSpPr>
        <p:spPr>
          <a:xfrm>
            <a:off x="6431328" y="507205"/>
            <a:ext cx="6192762" cy="918210"/>
          </a:xfrm>
          <a:prstGeom prst="rect">
            <a:avLst/>
          </a:prstGeom>
        </p:spPr>
        <p:txBody>
          <a:bodyPr lIns="0" tIns="0" rIns="0" bIns="0" rtlCol="0" anchor="t">
            <a:spAutoFit/>
          </a:bodyPr>
          <a:lstStyle/>
          <a:p>
            <a:pPr algn="l">
              <a:lnSpc>
                <a:spcPts val="7020"/>
              </a:lnSpc>
            </a:pPr>
            <a:r>
              <a:rPr lang="en-US" sz="6500">
                <a:solidFill>
                  <a:srgbClr val="2251B5"/>
                </a:solidFill>
                <a:latin typeface="Anton"/>
                <a:ea typeface="Anton"/>
                <a:cs typeface="Anton"/>
                <a:sym typeface="Anton"/>
              </a:rPr>
              <a:t>KIẾN TRÚC MÔ HÌNH </a:t>
            </a:r>
          </a:p>
        </p:txBody>
      </p:sp>
      <p:sp>
        <p:nvSpPr>
          <p:cNvPr id="13" name="Freeform 13"/>
          <p:cNvSpPr/>
          <p:nvPr/>
        </p:nvSpPr>
        <p:spPr>
          <a:xfrm>
            <a:off x="11813541" y="8875432"/>
            <a:ext cx="764109" cy="765735"/>
          </a:xfrm>
          <a:custGeom>
            <a:avLst/>
            <a:gdLst/>
            <a:ahLst/>
            <a:cxnLst/>
            <a:rect l="l" t="t" r="r" b="b"/>
            <a:pathLst>
              <a:path w="764109" h="765735">
                <a:moveTo>
                  <a:pt x="0" y="0"/>
                </a:moveTo>
                <a:lnTo>
                  <a:pt x="764109" y="0"/>
                </a:lnTo>
                <a:lnTo>
                  <a:pt x="764109" y="765736"/>
                </a:lnTo>
                <a:lnTo>
                  <a:pt x="0" y="765736"/>
                </a:lnTo>
                <a:lnTo>
                  <a:pt x="0" y="0"/>
                </a:lnTo>
                <a:close/>
              </a:path>
            </a:pathLst>
          </a:custGeom>
          <a:blipFill>
            <a:blip r:embed="rId8">
              <a:alphaModFix amt="26000"/>
            </a:blip>
            <a:stretch>
              <a:fillRect/>
            </a:stretch>
          </a:blipFill>
        </p:spPr>
      </p:sp>
      <p:grpSp>
        <p:nvGrpSpPr>
          <p:cNvPr id="14" name="Group 14"/>
          <p:cNvGrpSpPr/>
          <p:nvPr/>
        </p:nvGrpSpPr>
        <p:grpSpPr>
          <a:xfrm>
            <a:off x="11851641" y="8894482"/>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271995" y="31932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18" name="Group 18"/>
          <p:cNvGrpSpPr/>
          <p:nvPr/>
        </p:nvGrpSpPr>
        <p:grpSpPr>
          <a:xfrm>
            <a:off x="5262475" y="351448"/>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2687134" y="3195652"/>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2" name="Group 22"/>
          <p:cNvGrpSpPr/>
          <p:nvPr/>
        </p:nvGrpSpPr>
        <p:grpSpPr>
          <a:xfrm>
            <a:off x="2725234" y="3214702"/>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451243" y="2735660"/>
            <a:ext cx="12152932" cy="1491941"/>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03/ Heads – detection + pose (32 keypoints)</a:t>
            </a:r>
          </a:p>
          <a:p>
            <a:pPr algn="l">
              <a:lnSpc>
                <a:spcPts val="5828"/>
              </a:lnSpc>
            </a:pPr>
            <a:endParaRPr lang="en-US" sz="5396">
              <a:solidFill>
                <a:srgbClr val="3876E5"/>
              </a:solidFill>
              <a:latin typeface="Anton"/>
              <a:ea typeface="Anton"/>
              <a:cs typeface="Anton"/>
              <a:sym typeface="Anton"/>
            </a:endParaRPr>
          </a:p>
        </p:txBody>
      </p:sp>
      <p:sp>
        <p:nvSpPr>
          <p:cNvPr id="26" name="TextBox 26"/>
          <p:cNvSpPr txBox="1"/>
          <p:nvPr/>
        </p:nvSpPr>
        <p:spPr>
          <a:xfrm>
            <a:off x="3898350" y="3904237"/>
            <a:ext cx="12437476" cy="4781550"/>
          </a:xfrm>
          <a:prstGeom prst="rect">
            <a:avLst/>
          </a:prstGeom>
        </p:spPr>
        <p:txBody>
          <a:bodyPr lIns="0" tIns="0" rIns="0" bIns="0" rtlCol="0" anchor="t">
            <a:spAutoFit/>
          </a:bodyPr>
          <a:lstStyle/>
          <a:p>
            <a:pPr algn="just">
              <a:lnSpc>
                <a:spcPts val="4200"/>
              </a:lnSpc>
              <a:spcBef>
                <a:spcPct val="0"/>
              </a:spcBef>
            </a:pPr>
            <a:r>
              <a:rPr lang="en-US" sz="3000" b="1">
                <a:solidFill>
                  <a:srgbClr val="000000"/>
                </a:solidFill>
                <a:latin typeface="Inter Bold"/>
                <a:ea typeface="Inter Bold"/>
                <a:cs typeface="Inter Bold"/>
                <a:sym typeface="Inter Bold"/>
              </a:rPr>
              <a:t> ⭐ Detection head (anchor-free)</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Dự đoán (x, y, w, h) + objectness.</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Không dùng anchor → linh hoạt với mọi tỷ lệ sân.</a:t>
            </a:r>
          </a:p>
          <a:p>
            <a:pPr algn="just">
              <a:lnSpc>
                <a:spcPts val="4200"/>
              </a:lnSpc>
              <a:spcBef>
                <a:spcPct val="0"/>
              </a:spcBef>
            </a:pPr>
            <a:endParaRPr lang="en-US" sz="3000" b="1">
              <a:solidFill>
                <a:srgbClr val="000000"/>
              </a:solidFill>
              <a:latin typeface="Inter Bold"/>
              <a:ea typeface="Inter Bold"/>
              <a:cs typeface="Inter Bold"/>
              <a:sym typeface="Inter Bold"/>
            </a:endParaRPr>
          </a:p>
          <a:p>
            <a:pPr algn="just">
              <a:lnSpc>
                <a:spcPts val="4200"/>
              </a:lnSpc>
              <a:spcBef>
                <a:spcPct val="0"/>
              </a:spcBef>
            </a:pPr>
            <a:r>
              <a:rPr lang="en-US" sz="3000" b="1">
                <a:solidFill>
                  <a:srgbClr val="000000"/>
                </a:solidFill>
                <a:latin typeface="Inter Bold"/>
                <a:ea typeface="Inter Bold"/>
                <a:cs typeface="Inter Bold"/>
                <a:sym typeface="Inter Bold"/>
              </a:rPr>
              <a:t>⭐ Pose head (32 keypoints)</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Dự đoán 32 × (u, v, visibility).</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Học offset so với bounding box → mô hình học được quan hệ hình học sân như: vòng cấm, tâm sân, penalty, giao điểm vạch...</a:t>
            </a:r>
          </a:p>
          <a:p>
            <a:pPr algn="just">
              <a:lnSpc>
                <a:spcPts val="4200"/>
              </a:lnSpc>
              <a:spcBef>
                <a:spcPct val="0"/>
              </a:spcBef>
            </a:pPr>
            <a:endParaRPr lang="en-US" sz="3000" b="1">
              <a:solidFill>
                <a:srgbClr val="000000"/>
              </a:solidFill>
              <a:latin typeface="Inter Bold"/>
              <a:ea typeface="Inter Bold"/>
              <a:cs typeface="Inter Bold"/>
              <a:sym typeface="Inter Bold"/>
            </a:endParaRPr>
          </a:p>
        </p:txBody>
      </p:sp>
      <p:sp>
        <p:nvSpPr>
          <p:cNvPr id="27" name="Freeform 27"/>
          <p:cNvSpPr/>
          <p:nvPr/>
        </p:nvSpPr>
        <p:spPr>
          <a:xfrm>
            <a:off x="16102831" y="359794"/>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8" name="Group 28"/>
          <p:cNvGrpSpPr/>
          <p:nvPr/>
        </p:nvGrpSpPr>
        <p:grpSpPr>
          <a:xfrm>
            <a:off x="16035976" y="272670"/>
            <a:ext cx="599698" cy="599698"/>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1794" y="-1185032"/>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3458343" y="8047207"/>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255922" y="5123784"/>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3937" y="5276172"/>
            <a:ext cx="4398619" cy="4352801"/>
          </a:xfrm>
          <a:custGeom>
            <a:avLst/>
            <a:gdLst/>
            <a:ahLst/>
            <a:cxnLst/>
            <a:rect l="l" t="t" r="r" b="b"/>
            <a:pathLst>
              <a:path w="4398619" h="4352801">
                <a:moveTo>
                  <a:pt x="0" y="0"/>
                </a:moveTo>
                <a:lnTo>
                  <a:pt x="4398619" y="0"/>
                </a:lnTo>
                <a:lnTo>
                  <a:pt x="4398619" y="4352801"/>
                </a:lnTo>
                <a:lnTo>
                  <a:pt x="0" y="4352801"/>
                </a:lnTo>
                <a:lnTo>
                  <a:pt x="0" y="0"/>
                </a:lnTo>
                <a:close/>
              </a:path>
            </a:pathLst>
          </a:custGeom>
          <a:blipFill>
            <a:blip r:embed="rId7"/>
            <a:stretch>
              <a:fillRect/>
            </a:stretch>
          </a:blipFill>
        </p:spPr>
      </p:sp>
      <p:sp>
        <p:nvSpPr>
          <p:cNvPr id="12" name="Freeform 12"/>
          <p:cNvSpPr/>
          <p:nvPr/>
        </p:nvSpPr>
        <p:spPr>
          <a:xfrm>
            <a:off x="15211642" y="369309"/>
            <a:ext cx="1315981" cy="1318781"/>
          </a:xfrm>
          <a:custGeom>
            <a:avLst/>
            <a:gdLst/>
            <a:ahLst/>
            <a:cxnLst/>
            <a:rect l="l" t="t" r="r" b="b"/>
            <a:pathLst>
              <a:path w="1315981" h="1318781">
                <a:moveTo>
                  <a:pt x="0" y="0"/>
                </a:moveTo>
                <a:lnTo>
                  <a:pt x="1315982" y="0"/>
                </a:lnTo>
                <a:lnTo>
                  <a:pt x="1315982" y="1318782"/>
                </a:lnTo>
                <a:lnTo>
                  <a:pt x="0" y="1318782"/>
                </a:lnTo>
                <a:lnTo>
                  <a:pt x="0" y="0"/>
                </a:lnTo>
                <a:close/>
              </a:path>
            </a:pathLst>
          </a:custGeom>
          <a:blipFill>
            <a:blip r:embed="rId8">
              <a:alphaModFix amt="26000"/>
            </a:blip>
            <a:stretch>
              <a:fillRect/>
            </a:stretch>
          </a:blipFill>
        </p:spPr>
      </p:sp>
      <p:grpSp>
        <p:nvGrpSpPr>
          <p:cNvPr id="13" name="Group 13"/>
          <p:cNvGrpSpPr/>
          <p:nvPr/>
        </p:nvGrpSpPr>
        <p:grpSpPr>
          <a:xfrm>
            <a:off x="15211642" y="286571"/>
            <a:ext cx="742129" cy="74212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2323246" y="3845199"/>
            <a:ext cx="1103744" cy="1106093"/>
          </a:xfrm>
          <a:custGeom>
            <a:avLst/>
            <a:gdLst/>
            <a:ahLst/>
            <a:cxnLst/>
            <a:rect l="l" t="t" r="r" b="b"/>
            <a:pathLst>
              <a:path w="1103744" h="1106093">
                <a:moveTo>
                  <a:pt x="0" y="0"/>
                </a:moveTo>
                <a:lnTo>
                  <a:pt x="1103745" y="0"/>
                </a:lnTo>
                <a:lnTo>
                  <a:pt x="1103745" y="1106093"/>
                </a:lnTo>
                <a:lnTo>
                  <a:pt x="0" y="1106093"/>
                </a:lnTo>
                <a:lnTo>
                  <a:pt x="0" y="0"/>
                </a:lnTo>
                <a:close/>
              </a:path>
            </a:pathLst>
          </a:custGeom>
          <a:blipFill>
            <a:blip r:embed="rId8">
              <a:alphaModFix amt="26000"/>
            </a:blip>
            <a:stretch>
              <a:fillRect/>
            </a:stretch>
          </a:blipFill>
        </p:spPr>
      </p:sp>
      <p:grpSp>
        <p:nvGrpSpPr>
          <p:cNvPr id="17" name="Group 17"/>
          <p:cNvGrpSpPr/>
          <p:nvPr/>
        </p:nvGrpSpPr>
        <p:grpSpPr>
          <a:xfrm>
            <a:off x="2384992" y="3912651"/>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5804139" y="8642716"/>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1" name="Group 21"/>
          <p:cNvGrpSpPr/>
          <p:nvPr/>
        </p:nvGrpSpPr>
        <p:grpSpPr>
          <a:xfrm>
            <a:off x="15842239" y="8661766"/>
            <a:ext cx="388645" cy="3886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211794" y="760449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25" name="Group 25"/>
          <p:cNvGrpSpPr/>
          <p:nvPr/>
        </p:nvGrpSpPr>
        <p:grpSpPr>
          <a:xfrm>
            <a:off x="-156759" y="7632008"/>
            <a:ext cx="561392" cy="56139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5543171" y="3520318"/>
            <a:ext cx="11054245" cy="1755854"/>
          </a:xfrm>
          <a:custGeom>
            <a:avLst/>
            <a:gdLst/>
            <a:ahLst/>
            <a:cxnLst/>
            <a:rect l="l" t="t" r="r" b="b"/>
            <a:pathLst>
              <a:path w="11054245" h="1755854">
                <a:moveTo>
                  <a:pt x="0" y="0"/>
                </a:moveTo>
                <a:lnTo>
                  <a:pt x="11054245" y="0"/>
                </a:lnTo>
                <a:lnTo>
                  <a:pt x="11054245" y="1755854"/>
                </a:lnTo>
                <a:lnTo>
                  <a:pt x="0" y="1755854"/>
                </a:lnTo>
                <a:lnTo>
                  <a:pt x="0" y="0"/>
                </a:lnTo>
                <a:close/>
              </a:path>
            </a:pathLst>
          </a:custGeom>
          <a:blipFill>
            <a:blip r:embed="rId9"/>
            <a:stretch>
              <a:fillRect/>
            </a:stretch>
          </a:blipFill>
        </p:spPr>
      </p:sp>
      <p:sp>
        <p:nvSpPr>
          <p:cNvPr id="29" name="TextBox 29"/>
          <p:cNvSpPr txBox="1"/>
          <p:nvPr/>
        </p:nvSpPr>
        <p:spPr>
          <a:xfrm>
            <a:off x="7087070" y="948568"/>
            <a:ext cx="4849118" cy="929259"/>
          </a:xfrm>
          <a:prstGeom prst="rect">
            <a:avLst/>
          </a:prstGeom>
        </p:spPr>
        <p:txBody>
          <a:bodyPr lIns="0" tIns="0" rIns="0" bIns="0" rtlCol="0" anchor="t">
            <a:spAutoFit/>
          </a:bodyPr>
          <a:lstStyle/>
          <a:p>
            <a:pPr algn="l">
              <a:lnSpc>
                <a:spcPts val="7128"/>
              </a:lnSpc>
            </a:pPr>
            <a:r>
              <a:rPr lang="en-US" sz="6600">
                <a:solidFill>
                  <a:srgbClr val="2251B5"/>
                </a:solidFill>
                <a:latin typeface="Anton"/>
                <a:ea typeface="Anton"/>
                <a:cs typeface="Anton"/>
                <a:sym typeface="Anton"/>
              </a:rPr>
              <a:t>HÀM MẤT MÁT</a:t>
            </a:r>
          </a:p>
        </p:txBody>
      </p:sp>
      <p:sp>
        <p:nvSpPr>
          <p:cNvPr id="30" name="TextBox 30"/>
          <p:cNvSpPr txBox="1"/>
          <p:nvPr/>
        </p:nvSpPr>
        <p:spPr>
          <a:xfrm>
            <a:off x="5119058" y="5076159"/>
            <a:ext cx="9374148" cy="3114675"/>
          </a:xfrm>
          <a:prstGeom prst="rect">
            <a:avLst/>
          </a:prstGeom>
        </p:spPr>
        <p:txBody>
          <a:bodyPr lIns="0" tIns="0" rIns="0" bIns="0" rtlCol="0" anchor="t">
            <a:spAutoFit/>
          </a:bodyPr>
          <a:lstStyle/>
          <a:p>
            <a:pPr marL="647698" lvl="1" indent="-323849" algn="just">
              <a:lnSpc>
                <a:spcPts val="4199"/>
              </a:lnSpc>
              <a:buFont typeface="Arial"/>
              <a:buChar char="•"/>
            </a:pPr>
            <a:r>
              <a:rPr lang="en-US" sz="2999" b="1">
                <a:solidFill>
                  <a:srgbClr val="000000"/>
                </a:solidFill>
                <a:latin typeface="Inter Bold"/>
                <a:ea typeface="Inter Bold"/>
                <a:cs typeface="Inter Bold"/>
                <a:sym typeface="Inter Bold"/>
              </a:rPr>
              <a:t>Lbox: CIoU/DIoU đo độ lệch bounding box sân.</a:t>
            </a:r>
          </a:p>
          <a:p>
            <a:pPr marL="647698" lvl="1" indent="-323849" algn="just">
              <a:lnSpc>
                <a:spcPts val="4199"/>
              </a:lnSpc>
              <a:spcBef>
                <a:spcPct val="0"/>
              </a:spcBef>
              <a:buFont typeface="Arial"/>
              <a:buChar char="•"/>
            </a:pPr>
            <a:r>
              <a:rPr lang="en-US" sz="2999" b="1">
                <a:solidFill>
                  <a:srgbClr val="000000"/>
                </a:solidFill>
                <a:latin typeface="Inter Bold"/>
                <a:ea typeface="Inter Bold"/>
                <a:cs typeface="Inter Bold"/>
                <a:sym typeface="Inter Bold"/>
              </a:rPr>
              <a:t>Lobj: độ tin cậy “có/không có sân”.</a:t>
            </a:r>
          </a:p>
          <a:p>
            <a:pPr marL="647698" lvl="1" indent="-323849" algn="just">
              <a:lnSpc>
                <a:spcPts val="4199"/>
              </a:lnSpc>
              <a:spcBef>
                <a:spcPct val="0"/>
              </a:spcBef>
              <a:buFont typeface="Arial"/>
              <a:buChar char="•"/>
            </a:pPr>
            <a:r>
              <a:rPr lang="en-US" sz="2999" b="1">
                <a:solidFill>
                  <a:srgbClr val="000000"/>
                </a:solidFill>
                <a:latin typeface="Inter Bold"/>
                <a:ea typeface="Inter Bold"/>
                <a:cs typeface="Inter Bold"/>
                <a:sym typeface="Inter Bold"/>
              </a:rPr>
              <a:t>Lcls: phân lớp (chỉ 1 lớp → đơn giản).</a:t>
            </a:r>
          </a:p>
          <a:p>
            <a:pPr marL="647698" lvl="1" indent="-323849" algn="just">
              <a:lnSpc>
                <a:spcPts val="4199"/>
              </a:lnSpc>
              <a:spcBef>
                <a:spcPct val="0"/>
              </a:spcBef>
              <a:buFont typeface="Arial"/>
              <a:buChar char="•"/>
            </a:pPr>
            <a:r>
              <a:rPr lang="en-US" sz="2999" b="1">
                <a:solidFill>
                  <a:srgbClr val="000000"/>
                </a:solidFill>
                <a:latin typeface="Inter Bold"/>
                <a:ea typeface="Inter Bold"/>
                <a:cs typeface="Inter Bold"/>
                <a:sym typeface="Inter Bold"/>
              </a:rPr>
              <a:t>Lpose: L1/L2 cho keypoint (có mask nếu bị che).</a:t>
            </a:r>
          </a:p>
          <a:p>
            <a:pPr algn="just">
              <a:lnSpc>
                <a:spcPts val="4199"/>
              </a:lnSpc>
              <a:spcBef>
                <a:spcPct val="0"/>
              </a:spcBef>
            </a:pPr>
            <a:r>
              <a:rPr lang="en-US" sz="2999" b="1">
                <a:solidFill>
                  <a:srgbClr val="000000"/>
                </a:solidFill>
                <a:latin typeface="Inter Bold"/>
                <a:ea typeface="Inter Bold"/>
                <a:cs typeface="Inter Bold"/>
                <a:sym typeface="Inter Bold"/>
              </a:rPr>
              <a:t>➡ Quan trọng nhất: Lpose vì bài toán là keypoints.</a:t>
            </a:r>
          </a:p>
          <a:p>
            <a:pPr algn="just">
              <a:lnSpc>
                <a:spcPts val="4199"/>
              </a:lnSpc>
              <a:spcBef>
                <a:spcPct val="0"/>
              </a:spcBef>
            </a:pPr>
            <a:endParaRPr lang="en-US" sz="2999" b="1">
              <a:solidFill>
                <a:srgbClr val="000000"/>
              </a:solidFill>
              <a:latin typeface="Inter Bold"/>
              <a:ea typeface="Inter Bold"/>
              <a:cs typeface="Inter Bold"/>
              <a:sym typeface="Inter Bold"/>
            </a:endParaRPr>
          </a:p>
        </p:txBody>
      </p:sp>
      <p:sp>
        <p:nvSpPr>
          <p:cNvPr id="31" name="TextBox 31"/>
          <p:cNvSpPr txBox="1"/>
          <p:nvPr/>
        </p:nvSpPr>
        <p:spPr>
          <a:xfrm>
            <a:off x="514314" y="2524405"/>
            <a:ext cx="11054245" cy="738506"/>
          </a:xfrm>
          <a:prstGeom prst="rect">
            <a:avLst/>
          </a:prstGeom>
        </p:spPr>
        <p:txBody>
          <a:bodyPr lIns="0" tIns="0" rIns="0" bIns="0" rtlCol="0" anchor="t">
            <a:spAutoFit/>
          </a:bodyPr>
          <a:lstStyle/>
          <a:p>
            <a:pPr algn="ctr">
              <a:lnSpc>
                <a:spcPts val="6019"/>
              </a:lnSpc>
              <a:spcBef>
                <a:spcPct val="0"/>
              </a:spcBef>
            </a:pPr>
            <a:r>
              <a:rPr lang="en-US" sz="4299" b="1">
                <a:solidFill>
                  <a:srgbClr val="2251B5"/>
                </a:solidFill>
                <a:latin typeface="Inter Bold"/>
                <a:ea typeface="Inter Bold"/>
                <a:cs typeface="Inter Bold"/>
                <a:sym typeface="Inter Bold"/>
              </a:rPr>
              <a:t>Tổng Loss: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643" y="-900098"/>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3458343" y="8047207"/>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4677822" y="-6707875"/>
            <a:ext cx="11851375" cy="118513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91234" y="4780380"/>
            <a:ext cx="5268000" cy="5506620"/>
          </a:xfrm>
          <a:custGeom>
            <a:avLst/>
            <a:gdLst/>
            <a:ahLst/>
            <a:cxnLst/>
            <a:rect l="l" t="t" r="r" b="b"/>
            <a:pathLst>
              <a:path w="5268000" h="5506620">
                <a:moveTo>
                  <a:pt x="0" y="0"/>
                </a:moveTo>
                <a:lnTo>
                  <a:pt x="5268000" y="0"/>
                </a:lnTo>
                <a:lnTo>
                  <a:pt x="5268000" y="5506620"/>
                </a:lnTo>
                <a:lnTo>
                  <a:pt x="0" y="5506620"/>
                </a:lnTo>
                <a:lnTo>
                  <a:pt x="0" y="0"/>
                </a:lnTo>
                <a:close/>
              </a:path>
            </a:pathLst>
          </a:custGeom>
          <a:blipFill>
            <a:blip r:embed="rId7"/>
            <a:stretch>
              <a:fillRect/>
            </a:stretch>
          </a:blipFill>
        </p:spPr>
      </p:sp>
      <p:sp>
        <p:nvSpPr>
          <p:cNvPr id="12" name="TextBox 12"/>
          <p:cNvSpPr txBox="1"/>
          <p:nvPr/>
        </p:nvSpPr>
        <p:spPr>
          <a:xfrm>
            <a:off x="5543171" y="1202625"/>
            <a:ext cx="8325009" cy="1120775"/>
          </a:xfrm>
          <a:prstGeom prst="rect">
            <a:avLst/>
          </a:prstGeom>
        </p:spPr>
        <p:txBody>
          <a:bodyPr lIns="0" tIns="0" rIns="0" bIns="0" rtlCol="0" anchor="t">
            <a:spAutoFit/>
          </a:bodyPr>
          <a:lstStyle/>
          <a:p>
            <a:pPr algn="ctr">
              <a:lnSpc>
                <a:spcPts val="9100"/>
              </a:lnSpc>
            </a:pPr>
            <a:r>
              <a:rPr lang="en-US" sz="6500" spc="123">
                <a:solidFill>
                  <a:srgbClr val="2251B5"/>
                </a:solidFill>
                <a:latin typeface="Anton"/>
                <a:ea typeface="Anton"/>
                <a:cs typeface="Anton"/>
                <a:sym typeface="Anton"/>
              </a:rPr>
              <a:t>CHIẾN LƯỢC HUẤN LUYỆN</a:t>
            </a:r>
          </a:p>
        </p:txBody>
      </p:sp>
      <p:sp>
        <p:nvSpPr>
          <p:cNvPr id="13" name="Freeform 13"/>
          <p:cNvSpPr/>
          <p:nvPr/>
        </p:nvSpPr>
        <p:spPr>
          <a:xfrm>
            <a:off x="4439427" y="550500"/>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14" name="Group 14"/>
          <p:cNvGrpSpPr/>
          <p:nvPr/>
        </p:nvGrpSpPr>
        <p:grpSpPr>
          <a:xfrm>
            <a:off x="4401428" y="351448"/>
            <a:ext cx="561392" cy="56139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2687134" y="3195652"/>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8" name="Group 18"/>
          <p:cNvGrpSpPr/>
          <p:nvPr/>
        </p:nvGrpSpPr>
        <p:grpSpPr>
          <a:xfrm>
            <a:off x="2725234" y="3214702"/>
            <a:ext cx="388645" cy="3886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6302899" y="3946834"/>
            <a:ext cx="10162089" cy="758516"/>
          </a:xfrm>
          <a:prstGeom prst="rect">
            <a:avLst/>
          </a:prstGeom>
        </p:spPr>
        <p:txBody>
          <a:bodyPr lIns="0" tIns="0" rIns="0" bIns="0" rtlCol="0" anchor="t">
            <a:spAutoFit/>
          </a:bodyPr>
          <a:lstStyle/>
          <a:p>
            <a:pPr marL="0" lvl="0" indent="0" algn="l">
              <a:lnSpc>
                <a:spcPts val="5828"/>
              </a:lnSpc>
              <a:spcBef>
                <a:spcPct val="0"/>
              </a:spcBef>
            </a:pPr>
            <a:r>
              <a:rPr lang="en-US" sz="5396" u="none" strike="noStrike">
                <a:solidFill>
                  <a:srgbClr val="3876E5"/>
                </a:solidFill>
                <a:latin typeface="Anton"/>
                <a:ea typeface="Anton"/>
                <a:cs typeface="Anton"/>
                <a:sym typeface="Anton"/>
              </a:rPr>
              <a:t>01/ Dữ liệu và Tiền xử lý</a:t>
            </a:r>
          </a:p>
        </p:txBody>
      </p:sp>
      <p:sp>
        <p:nvSpPr>
          <p:cNvPr id="22" name="TextBox 22"/>
          <p:cNvSpPr txBox="1"/>
          <p:nvPr/>
        </p:nvSpPr>
        <p:spPr>
          <a:xfrm>
            <a:off x="6302899" y="5429250"/>
            <a:ext cx="10956401"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02/ Huấn luyện và tinh chỉnh</a:t>
            </a:r>
          </a:p>
        </p:txBody>
      </p:sp>
      <p:sp>
        <p:nvSpPr>
          <p:cNvPr id="23" name="TextBox 23"/>
          <p:cNvSpPr txBox="1"/>
          <p:nvPr/>
        </p:nvSpPr>
        <p:spPr>
          <a:xfrm>
            <a:off x="6302899" y="6913268"/>
            <a:ext cx="1291040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03/ Các tham số quan trọng</a:t>
            </a:r>
          </a:p>
        </p:txBody>
      </p:sp>
      <p:sp>
        <p:nvSpPr>
          <p:cNvPr id="24" name="TextBox 24"/>
          <p:cNvSpPr txBox="1"/>
          <p:nvPr/>
        </p:nvSpPr>
        <p:spPr>
          <a:xfrm>
            <a:off x="6302899" y="8395684"/>
            <a:ext cx="1291040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04/ Thước đo đánh giá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5533" y="-953854"/>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3458343" y="8047207"/>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604589" y="4804614"/>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3370140" y="5143500"/>
            <a:ext cx="4867997" cy="4352801"/>
          </a:xfrm>
          <a:custGeom>
            <a:avLst/>
            <a:gdLst/>
            <a:ahLst/>
            <a:cxnLst/>
            <a:rect l="l" t="t" r="r" b="b"/>
            <a:pathLst>
              <a:path w="4867997" h="4352801">
                <a:moveTo>
                  <a:pt x="0" y="0"/>
                </a:moveTo>
                <a:lnTo>
                  <a:pt x="4867997" y="0"/>
                </a:lnTo>
                <a:lnTo>
                  <a:pt x="4867997" y="4352801"/>
                </a:lnTo>
                <a:lnTo>
                  <a:pt x="0" y="4352801"/>
                </a:lnTo>
                <a:lnTo>
                  <a:pt x="0" y="0"/>
                </a:lnTo>
                <a:close/>
              </a:path>
            </a:pathLst>
          </a:custGeom>
          <a:blipFill>
            <a:blip r:embed="rId7"/>
            <a:stretch>
              <a:fillRect/>
            </a:stretch>
          </a:blipFill>
        </p:spPr>
      </p:sp>
      <p:sp>
        <p:nvSpPr>
          <p:cNvPr id="12" name="TextBox 12"/>
          <p:cNvSpPr txBox="1"/>
          <p:nvPr/>
        </p:nvSpPr>
        <p:spPr>
          <a:xfrm>
            <a:off x="5543171" y="860966"/>
            <a:ext cx="8136768" cy="1127760"/>
          </a:xfrm>
          <a:prstGeom prst="rect">
            <a:avLst/>
          </a:prstGeom>
        </p:spPr>
        <p:txBody>
          <a:bodyPr lIns="0" tIns="0" rIns="0" bIns="0" rtlCol="0" anchor="t">
            <a:spAutoFit/>
          </a:bodyPr>
          <a:lstStyle/>
          <a:p>
            <a:pPr algn="ctr">
              <a:lnSpc>
                <a:spcPts val="9240"/>
              </a:lnSpc>
            </a:pPr>
            <a:r>
              <a:rPr lang="en-US" sz="6600" spc="125">
                <a:solidFill>
                  <a:srgbClr val="2251B5"/>
                </a:solidFill>
                <a:latin typeface="Anton"/>
                <a:ea typeface="Anton"/>
                <a:cs typeface="Anton"/>
                <a:sym typeface="Anton"/>
              </a:rPr>
              <a:t>CHIẾN LƯỢC HUẤN LUYỆN</a:t>
            </a:r>
          </a:p>
        </p:txBody>
      </p:sp>
      <p:sp>
        <p:nvSpPr>
          <p:cNvPr id="13" name="Freeform 13"/>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609816" y="20468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3217560" y="475654"/>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3208040" y="467308"/>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3492207" y="8157537"/>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2" name="Group 22"/>
          <p:cNvGrpSpPr/>
          <p:nvPr/>
        </p:nvGrpSpPr>
        <p:grpSpPr>
          <a:xfrm>
            <a:off x="13679939" y="8047207"/>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032825" y="344164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6" name="Group 26"/>
          <p:cNvGrpSpPr/>
          <p:nvPr/>
        </p:nvGrpSpPr>
        <p:grpSpPr>
          <a:xfrm>
            <a:off x="1119840" y="3160946"/>
            <a:ext cx="561392" cy="56139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2445529" y="2853105"/>
            <a:ext cx="1016208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01/ Dữ liệu và Tiền xử lý</a:t>
            </a:r>
          </a:p>
        </p:txBody>
      </p:sp>
      <p:sp>
        <p:nvSpPr>
          <p:cNvPr id="30" name="TextBox 30"/>
          <p:cNvSpPr txBox="1"/>
          <p:nvPr/>
        </p:nvSpPr>
        <p:spPr>
          <a:xfrm>
            <a:off x="2136569" y="3785438"/>
            <a:ext cx="10780009" cy="1019176"/>
          </a:xfrm>
          <a:prstGeom prst="rect">
            <a:avLst/>
          </a:prstGeom>
        </p:spPr>
        <p:txBody>
          <a:bodyPr lIns="0" tIns="0" rIns="0" bIns="0" rtlCol="0" anchor="t">
            <a:spAutoFit/>
          </a:bodyPr>
          <a:lstStyle/>
          <a:p>
            <a:pPr algn="l">
              <a:lnSpc>
                <a:spcPts val="4199"/>
              </a:lnSpc>
            </a:pPr>
            <a:r>
              <a:rPr lang="en-US" sz="2999" b="1">
                <a:solidFill>
                  <a:srgbClr val="000000"/>
                </a:solidFill>
                <a:latin typeface="Inter Bold"/>
                <a:ea typeface="Inter Bold"/>
                <a:cs typeface="Inter Bold"/>
                <a:sym typeface="Inter Bold"/>
              </a:rPr>
              <a:t>⭐ Dữ liệu được mở rộng theo từng giai đoạn: từ vài trăm → 700 → 1.4k → 4k → 11k → 53k → 66k ảnh.</a:t>
            </a:r>
          </a:p>
        </p:txBody>
      </p:sp>
      <p:sp>
        <p:nvSpPr>
          <p:cNvPr id="31" name="TextBox 31"/>
          <p:cNvSpPr txBox="1"/>
          <p:nvPr/>
        </p:nvSpPr>
        <p:spPr>
          <a:xfrm>
            <a:off x="2187410" y="5095875"/>
            <a:ext cx="10780009" cy="4162426"/>
          </a:xfrm>
          <a:prstGeom prst="rect">
            <a:avLst/>
          </a:prstGeom>
        </p:spPr>
        <p:txBody>
          <a:bodyPr lIns="0" tIns="0" rIns="0" bIns="0" rtlCol="0" anchor="t">
            <a:spAutoFit/>
          </a:bodyPr>
          <a:lstStyle/>
          <a:p>
            <a:pPr algn="l">
              <a:lnSpc>
                <a:spcPts val="4199"/>
              </a:lnSpc>
            </a:pPr>
            <a:r>
              <a:rPr lang="en-US" sz="2999" b="1">
                <a:solidFill>
                  <a:srgbClr val="000000"/>
                </a:solidFill>
                <a:latin typeface="Inter Bold"/>
                <a:ea typeface="Inter Bold"/>
                <a:cs typeface="Inter Bold"/>
                <a:sym typeface="Inter Bold"/>
              </a:rPr>
              <a:t>⭐Tiền xử lý:</a:t>
            </a:r>
          </a:p>
          <a:p>
            <a:pPr marL="647694" lvl="1" indent="-323847" algn="l">
              <a:lnSpc>
                <a:spcPts val="4199"/>
              </a:lnSpc>
              <a:buFont typeface="Arial"/>
              <a:buChar char="•"/>
            </a:pPr>
            <a:r>
              <a:rPr lang="en-US" sz="2999" b="1">
                <a:solidFill>
                  <a:srgbClr val="000000"/>
                </a:solidFill>
                <a:latin typeface="Inter Bold"/>
                <a:ea typeface="Inter Bold"/>
                <a:cs typeface="Inter Bold"/>
                <a:sym typeface="Inter Bold"/>
              </a:rPr>
              <a:t>Chuẩn hóa kích thước: 640 / 1024 / 1280</a:t>
            </a:r>
          </a:p>
          <a:p>
            <a:pPr marL="647694" lvl="1" indent="-323847" algn="l">
              <a:lnSpc>
                <a:spcPts val="4199"/>
              </a:lnSpc>
              <a:buFont typeface="Arial"/>
              <a:buChar char="•"/>
            </a:pPr>
            <a:r>
              <a:rPr lang="en-US" sz="2999" b="1">
                <a:solidFill>
                  <a:srgbClr val="000000"/>
                </a:solidFill>
                <a:latin typeface="Inter Bold"/>
                <a:ea typeface="Inter Bold"/>
                <a:cs typeface="Inter Bold"/>
                <a:sym typeface="Inter Bold"/>
              </a:rPr>
              <a:t>Data augmentation:</a:t>
            </a:r>
          </a:p>
          <a:p>
            <a:pPr marL="1295387" lvl="2" indent="-431796" algn="l">
              <a:lnSpc>
                <a:spcPts val="4199"/>
              </a:lnSpc>
              <a:buFont typeface="Arial"/>
              <a:buChar char="⚬"/>
            </a:pPr>
            <a:r>
              <a:rPr lang="en-US" sz="2999" b="1">
                <a:solidFill>
                  <a:srgbClr val="000000"/>
                </a:solidFill>
                <a:latin typeface="Inter Bold"/>
                <a:ea typeface="Inter Bold"/>
                <a:cs typeface="Inter Bold"/>
                <a:sym typeface="Inter Bold"/>
              </a:rPr>
              <a:t>lật ngang, rotate nhẹ</a:t>
            </a:r>
          </a:p>
          <a:p>
            <a:pPr marL="1295387" lvl="2" indent="-431796" algn="l">
              <a:lnSpc>
                <a:spcPts val="4199"/>
              </a:lnSpc>
              <a:buFont typeface="Arial"/>
              <a:buChar char="⚬"/>
            </a:pPr>
            <a:r>
              <a:rPr lang="en-US" sz="2999" b="1">
                <a:solidFill>
                  <a:srgbClr val="000000"/>
                </a:solidFill>
                <a:latin typeface="Inter Bold"/>
                <a:ea typeface="Inter Bold"/>
                <a:cs typeface="Inter Bold"/>
                <a:sym typeface="Inter Bold"/>
              </a:rPr>
              <a:t>thay đổi sáng/tương phản</a:t>
            </a:r>
          </a:p>
          <a:p>
            <a:pPr marL="1295387" lvl="2" indent="-431796" algn="l">
              <a:lnSpc>
                <a:spcPts val="4199"/>
              </a:lnSpc>
              <a:buFont typeface="Arial"/>
              <a:buChar char="⚬"/>
            </a:pPr>
            <a:r>
              <a:rPr lang="en-US" sz="2999" b="1">
                <a:solidFill>
                  <a:srgbClr val="000000"/>
                </a:solidFill>
                <a:latin typeface="Inter Bold"/>
                <a:ea typeface="Inter Bold"/>
                <a:cs typeface="Inter Bold"/>
                <a:sym typeface="Inter Bold"/>
              </a:rPr>
              <a:t>blur nhẹ</a:t>
            </a:r>
          </a:p>
          <a:p>
            <a:pPr marL="647694" lvl="1" indent="-323847" algn="l">
              <a:lnSpc>
                <a:spcPts val="4199"/>
              </a:lnSpc>
              <a:buFont typeface="Arial"/>
              <a:buChar char="•"/>
            </a:pPr>
            <a:r>
              <a:rPr lang="en-US" sz="2999" b="1">
                <a:solidFill>
                  <a:srgbClr val="000000"/>
                </a:solidFill>
                <a:latin typeface="Inter Bold"/>
                <a:ea typeface="Inter Bold"/>
                <a:cs typeface="Inter Bold"/>
                <a:sym typeface="Inter Bold"/>
              </a:rPr>
              <a:t>Loại ảnh quá mờ/che khuất</a:t>
            </a:r>
          </a:p>
          <a:p>
            <a:pPr marL="647694" lvl="1" indent="-323847" algn="l">
              <a:lnSpc>
                <a:spcPts val="4199"/>
              </a:lnSpc>
              <a:buFont typeface="Arial"/>
              <a:buChar char="•"/>
            </a:pPr>
            <a:r>
              <a:rPr lang="en-US" sz="2999" b="1">
                <a:solidFill>
                  <a:srgbClr val="000000"/>
                </a:solidFill>
                <a:latin typeface="Inter Bold"/>
                <a:ea typeface="Inter Bold"/>
                <a:cs typeface="Inter Bold"/>
                <a:sym typeface="Inter Bold"/>
              </a:rPr>
              <a:t>Chia train : val : test = 8 : 1 : 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5533" y="-953854"/>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3458343" y="8047207"/>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913549" y="5143500"/>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3915734" y="5428543"/>
            <a:ext cx="4128081" cy="3691192"/>
          </a:xfrm>
          <a:custGeom>
            <a:avLst/>
            <a:gdLst/>
            <a:ahLst/>
            <a:cxnLst/>
            <a:rect l="l" t="t" r="r" b="b"/>
            <a:pathLst>
              <a:path w="4128081" h="3691192">
                <a:moveTo>
                  <a:pt x="0" y="0"/>
                </a:moveTo>
                <a:lnTo>
                  <a:pt x="4128081" y="0"/>
                </a:lnTo>
                <a:lnTo>
                  <a:pt x="4128081" y="3691192"/>
                </a:lnTo>
                <a:lnTo>
                  <a:pt x="0" y="3691192"/>
                </a:lnTo>
                <a:lnTo>
                  <a:pt x="0" y="0"/>
                </a:lnTo>
                <a:close/>
              </a:path>
            </a:pathLst>
          </a:custGeom>
          <a:blipFill>
            <a:blip r:embed="rId7"/>
            <a:stretch>
              <a:fillRect/>
            </a:stretch>
          </a:blipFill>
        </p:spPr>
      </p:sp>
      <p:sp>
        <p:nvSpPr>
          <p:cNvPr id="12" name="TextBox 12"/>
          <p:cNvSpPr txBox="1"/>
          <p:nvPr/>
        </p:nvSpPr>
        <p:spPr>
          <a:xfrm>
            <a:off x="5543171" y="860966"/>
            <a:ext cx="8136768" cy="1127760"/>
          </a:xfrm>
          <a:prstGeom prst="rect">
            <a:avLst/>
          </a:prstGeom>
        </p:spPr>
        <p:txBody>
          <a:bodyPr lIns="0" tIns="0" rIns="0" bIns="0" rtlCol="0" anchor="t">
            <a:spAutoFit/>
          </a:bodyPr>
          <a:lstStyle/>
          <a:p>
            <a:pPr algn="ctr">
              <a:lnSpc>
                <a:spcPts val="9240"/>
              </a:lnSpc>
            </a:pPr>
            <a:r>
              <a:rPr lang="en-US" sz="6600" spc="125">
                <a:solidFill>
                  <a:srgbClr val="2251B5"/>
                </a:solidFill>
                <a:latin typeface="Anton"/>
                <a:ea typeface="Anton"/>
                <a:cs typeface="Anton"/>
                <a:sym typeface="Anton"/>
              </a:rPr>
              <a:t>CHIẾN LƯỢC HUẤN LUYỆN</a:t>
            </a:r>
          </a:p>
        </p:txBody>
      </p:sp>
      <p:sp>
        <p:nvSpPr>
          <p:cNvPr id="13" name="Freeform 13"/>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609816" y="20468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3217560" y="475654"/>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3208040" y="467308"/>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3492207" y="8157537"/>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2" name="Group 22"/>
          <p:cNvGrpSpPr/>
          <p:nvPr/>
        </p:nvGrpSpPr>
        <p:grpSpPr>
          <a:xfrm>
            <a:off x="13679939" y="8047207"/>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032825" y="344164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6" name="Group 26"/>
          <p:cNvGrpSpPr/>
          <p:nvPr/>
        </p:nvGrpSpPr>
        <p:grpSpPr>
          <a:xfrm>
            <a:off x="1119840" y="3160946"/>
            <a:ext cx="561392" cy="56139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2445529" y="2853105"/>
            <a:ext cx="1016208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02/ Huấn luyện và tinh chỉnh</a:t>
            </a:r>
          </a:p>
        </p:txBody>
      </p:sp>
      <p:sp>
        <p:nvSpPr>
          <p:cNvPr id="30" name="TextBox 30"/>
          <p:cNvSpPr txBox="1"/>
          <p:nvPr/>
        </p:nvSpPr>
        <p:spPr>
          <a:xfrm>
            <a:off x="2136569" y="3766388"/>
            <a:ext cx="10780009" cy="580391"/>
          </a:xfrm>
          <a:prstGeom prst="rect">
            <a:avLst/>
          </a:prstGeom>
        </p:spPr>
        <p:txBody>
          <a:bodyPr lIns="0" tIns="0" rIns="0" bIns="0" rtlCol="0" anchor="t">
            <a:spAutoFit/>
          </a:bodyPr>
          <a:lstStyle/>
          <a:p>
            <a:pPr algn="l">
              <a:lnSpc>
                <a:spcPts val="4759"/>
              </a:lnSpc>
            </a:pPr>
            <a:r>
              <a:rPr lang="en-US" sz="3399" b="1">
                <a:solidFill>
                  <a:srgbClr val="000000"/>
                </a:solidFill>
                <a:latin typeface="Inter Bold"/>
                <a:ea typeface="Inter Bold"/>
                <a:cs typeface="Inter Bold"/>
                <a:sym typeface="Inter Bold"/>
              </a:rPr>
              <a:t>Bước 1: Thử nghiệm nhanh</a:t>
            </a:r>
          </a:p>
        </p:txBody>
      </p:sp>
      <p:sp>
        <p:nvSpPr>
          <p:cNvPr id="31" name="TextBox 31"/>
          <p:cNvSpPr txBox="1"/>
          <p:nvPr/>
        </p:nvSpPr>
        <p:spPr>
          <a:xfrm>
            <a:off x="1761358" y="4490585"/>
            <a:ext cx="12307226" cy="3181350"/>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b="1">
                <a:solidFill>
                  <a:srgbClr val="000000"/>
                </a:solidFill>
                <a:latin typeface="Inter Bold"/>
                <a:ea typeface="Inter Bold"/>
                <a:cs typeface="Inter Bold"/>
                <a:sym typeface="Inter Bold"/>
              </a:rPr>
              <a:t>Dùng ảnh nhỏ 640x640 số epoch~100, dataset nhỏ( vài trăm - vài nghìn ảnh) để kiểm tra:</a:t>
            </a:r>
          </a:p>
          <a:p>
            <a:pPr marL="1295400" lvl="2" indent="-431800" algn="l">
              <a:lnSpc>
                <a:spcPts val="4200"/>
              </a:lnSpc>
              <a:spcBef>
                <a:spcPct val="0"/>
              </a:spcBef>
              <a:buFont typeface="Arial"/>
              <a:buChar char="⚬"/>
            </a:pPr>
            <a:r>
              <a:rPr lang="en-US" sz="3000" b="1">
                <a:solidFill>
                  <a:srgbClr val="000000"/>
                </a:solidFill>
                <a:latin typeface="Inter Bold"/>
                <a:ea typeface="Inter Bold"/>
                <a:cs typeface="Inter Bold"/>
                <a:sym typeface="Inter Bold"/>
              </a:rPr>
              <a:t>pipeline dữ liệu</a:t>
            </a:r>
          </a:p>
          <a:p>
            <a:pPr marL="1295400" lvl="2" indent="-431800" algn="l">
              <a:lnSpc>
                <a:spcPts val="4200"/>
              </a:lnSpc>
              <a:spcBef>
                <a:spcPct val="0"/>
              </a:spcBef>
              <a:buFont typeface="Arial"/>
              <a:buChar char="⚬"/>
            </a:pPr>
            <a:r>
              <a:rPr lang="en-US" sz="3000" b="1">
                <a:solidFill>
                  <a:srgbClr val="000000"/>
                </a:solidFill>
                <a:latin typeface="Inter Bold"/>
                <a:ea typeface="Inter Bold"/>
                <a:cs typeface="Inter Bold"/>
                <a:sym typeface="Inter Bold"/>
              </a:rPr>
              <a:t>Nhãn keypoint có đúng không</a:t>
            </a:r>
          </a:p>
          <a:p>
            <a:pPr marL="1295400" lvl="2" indent="-431800" algn="l">
              <a:lnSpc>
                <a:spcPts val="4200"/>
              </a:lnSpc>
              <a:spcBef>
                <a:spcPct val="0"/>
              </a:spcBef>
              <a:buFont typeface="Arial"/>
              <a:buChar char="⚬"/>
            </a:pPr>
            <a:r>
              <a:rPr lang="en-US" sz="3000" b="1">
                <a:solidFill>
                  <a:srgbClr val="000000"/>
                </a:solidFill>
                <a:latin typeface="Inter Bold"/>
                <a:ea typeface="Inter Bold"/>
                <a:cs typeface="Inter Bold"/>
                <a:sym typeface="Inter Bold"/>
              </a:rPr>
              <a:t>Loss có giảm bình thường không</a:t>
            </a:r>
          </a:p>
          <a:p>
            <a:pPr algn="l">
              <a:lnSpc>
                <a:spcPts val="4200"/>
              </a:lnSpc>
              <a:spcBef>
                <a:spcPct val="0"/>
              </a:spcBef>
            </a:pPr>
            <a:endParaRPr lang="en-US" sz="3000" b="1">
              <a:solidFill>
                <a:srgbClr val="000000"/>
              </a:solidFill>
              <a:latin typeface="Inter Bold"/>
              <a:ea typeface="Inter Bold"/>
              <a:cs typeface="Inter Bold"/>
              <a:sym typeface="Inter Bold"/>
            </a:endParaRPr>
          </a:p>
        </p:txBody>
      </p:sp>
      <p:sp>
        <p:nvSpPr>
          <p:cNvPr id="32" name="TextBox 32"/>
          <p:cNvSpPr txBox="1"/>
          <p:nvPr/>
        </p:nvSpPr>
        <p:spPr>
          <a:xfrm>
            <a:off x="2136569" y="7281410"/>
            <a:ext cx="10780009" cy="580391"/>
          </a:xfrm>
          <a:prstGeom prst="rect">
            <a:avLst/>
          </a:prstGeom>
        </p:spPr>
        <p:txBody>
          <a:bodyPr lIns="0" tIns="0" rIns="0" bIns="0" rtlCol="0" anchor="t">
            <a:spAutoFit/>
          </a:bodyPr>
          <a:lstStyle/>
          <a:p>
            <a:pPr algn="l">
              <a:lnSpc>
                <a:spcPts val="4759"/>
              </a:lnSpc>
            </a:pPr>
            <a:r>
              <a:rPr lang="en-US" sz="3399" b="1">
                <a:solidFill>
                  <a:srgbClr val="000000"/>
                </a:solidFill>
                <a:latin typeface="Inter Bold"/>
                <a:ea typeface="Inter Bold"/>
                <a:cs typeface="Inter Bold"/>
                <a:sym typeface="Inter Bold"/>
              </a:rPr>
              <a:t>Bước 2 : Mở rộng và chọn cấu hình</a:t>
            </a:r>
          </a:p>
        </p:txBody>
      </p:sp>
      <p:sp>
        <p:nvSpPr>
          <p:cNvPr id="33" name="TextBox 33"/>
          <p:cNvSpPr txBox="1"/>
          <p:nvPr/>
        </p:nvSpPr>
        <p:spPr>
          <a:xfrm>
            <a:off x="1949090" y="8071985"/>
            <a:ext cx="11421050" cy="1047750"/>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Tăng dần dữ liệu lên 4k, 11k rồi 66k ảnh -&gt; mAP cải thiện dần, đặc biệt với keypoint xa camera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0582" y="-14006784"/>
            <a:ext cx="16230600" cy="162306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19840" y="1103546"/>
            <a:ext cx="464857" cy="4648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flipV="1">
            <a:off x="13442286" y="8081214"/>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528021" flipV="1">
            <a:off x="-2251223" y="7708925"/>
            <a:ext cx="5754965" cy="4114800"/>
          </a:xfrm>
          <a:custGeom>
            <a:avLst/>
            <a:gdLst/>
            <a:ahLst/>
            <a:cxnLst/>
            <a:rect l="l" t="t" r="r" b="b"/>
            <a:pathLst>
              <a:path w="5754965" h="4114800">
                <a:moveTo>
                  <a:pt x="0" y="4114800"/>
                </a:moveTo>
                <a:lnTo>
                  <a:pt x="5754965" y="4114800"/>
                </a:lnTo>
                <a:lnTo>
                  <a:pt x="575496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526642" y="62967"/>
            <a:ext cx="6561883" cy="1505436"/>
          </a:xfrm>
          <a:prstGeom prst="rect">
            <a:avLst/>
          </a:prstGeom>
        </p:spPr>
        <p:txBody>
          <a:bodyPr lIns="0" tIns="0" rIns="0" bIns="0" rtlCol="0" anchor="t">
            <a:spAutoFit/>
          </a:bodyPr>
          <a:lstStyle/>
          <a:p>
            <a:pPr algn="ctr">
              <a:lnSpc>
                <a:spcPts val="12262"/>
              </a:lnSpc>
              <a:spcBef>
                <a:spcPct val="0"/>
              </a:spcBef>
            </a:pPr>
            <a:r>
              <a:rPr lang="en-US" sz="8758">
                <a:solidFill>
                  <a:srgbClr val="FFFFFF"/>
                </a:solidFill>
                <a:latin typeface="Anton"/>
                <a:ea typeface="Anton"/>
                <a:cs typeface="Anton"/>
                <a:sym typeface="Anton"/>
              </a:rPr>
              <a:t>NHÓM 8</a:t>
            </a:r>
          </a:p>
        </p:txBody>
      </p:sp>
      <p:sp>
        <p:nvSpPr>
          <p:cNvPr id="11" name="Freeform 11"/>
          <p:cNvSpPr/>
          <p:nvPr/>
        </p:nvSpPr>
        <p:spPr>
          <a:xfrm>
            <a:off x="12776491" y="5539449"/>
            <a:ext cx="5439331" cy="4599165"/>
          </a:xfrm>
          <a:custGeom>
            <a:avLst/>
            <a:gdLst/>
            <a:ahLst/>
            <a:cxnLst/>
            <a:rect l="l" t="t" r="r" b="b"/>
            <a:pathLst>
              <a:path w="5439331" h="4599165">
                <a:moveTo>
                  <a:pt x="0" y="0"/>
                </a:moveTo>
                <a:lnTo>
                  <a:pt x="5439331" y="0"/>
                </a:lnTo>
                <a:lnTo>
                  <a:pt x="5439331" y="4599165"/>
                </a:lnTo>
                <a:lnTo>
                  <a:pt x="0" y="4599165"/>
                </a:lnTo>
                <a:lnTo>
                  <a:pt x="0" y="0"/>
                </a:lnTo>
                <a:close/>
              </a:path>
            </a:pathLst>
          </a:custGeom>
          <a:blipFill>
            <a:blip r:embed="rId4"/>
            <a:stretch>
              <a:fillRect/>
            </a:stretch>
          </a:blipFill>
        </p:spPr>
      </p:sp>
      <p:sp>
        <p:nvSpPr>
          <p:cNvPr id="12" name="Freeform 12"/>
          <p:cNvSpPr/>
          <p:nvPr/>
        </p:nvSpPr>
        <p:spPr>
          <a:xfrm>
            <a:off x="17259300" y="3272968"/>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5">
              <a:alphaModFix amt="26000"/>
            </a:blip>
            <a:stretch>
              <a:fillRect/>
            </a:stretch>
          </a:blipFill>
        </p:spPr>
      </p:sp>
      <p:grpSp>
        <p:nvGrpSpPr>
          <p:cNvPr id="13" name="Group 13"/>
          <p:cNvGrpSpPr/>
          <p:nvPr/>
        </p:nvGrpSpPr>
        <p:grpSpPr>
          <a:xfrm>
            <a:off x="17297400" y="3292018"/>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2239972" y="782928"/>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5">
              <a:alphaModFix amt="26000"/>
            </a:blip>
            <a:stretch>
              <a:fillRect/>
            </a:stretch>
          </a:blipFill>
        </p:spPr>
      </p:sp>
      <p:grpSp>
        <p:nvGrpSpPr>
          <p:cNvPr id="17" name="Group 17"/>
          <p:cNvGrpSpPr/>
          <p:nvPr/>
        </p:nvGrpSpPr>
        <p:grpSpPr>
          <a:xfrm>
            <a:off x="2239972" y="1103546"/>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4944284" y="833169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5">
              <a:alphaModFix amt="26000"/>
            </a:blip>
            <a:stretch>
              <a:fillRect/>
            </a:stretch>
          </a:blipFill>
        </p:spPr>
      </p:sp>
      <p:grpSp>
        <p:nvGrpSpPr>
          <p:cNvPr id="21" name="Group 21"/>
          <p:cNvGrpSpPr/>
          <p:nvPr/>
        </p:nvGrpSpPr>
        <p:grpSpPr>
          <a:xfrm>
            <a:off x="14999319" y="8359208"/>
            <a:ext cx="561392" cy="56139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588159" y="406412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5">
              <a:alphaModFix amt="26000"/>
            </a:blip>
            <a:stretch>
              <a:fillRect/>
            </a:stretch>
          </a:blipFill>
        </p:spPr>
      </p:sp>
      <p:grpSp>
        <p:nvGrpSpPr>
          <p:cNvPr id="25" name="Group 25"/>
          <p:cNvGrpSpPr/>
          <p:nvPr/>
        </p:nvGrpSpPr>
        <p:grpSpPr>
          <a:xfrm>
            <a:off x="626259" y="4083175"/>
            <a:ext cx="388645" cy="3886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8"/>
          <p:cNvSpPr txBox="1"/>
          <p:nvPr/>
        </p:nvSpPr>
        <p:spPr>
          <a:xfrm>
            <a:off x="3343716" y="4590305"/>
            <a:ext cx="10372284" cy="3981449"/>
          </a:xfrm>
          <a:prstGeom prst="rect">
            <a:avLst/>
          </a:prstGeom>
        </p:spPr>
        <p:txBody>
          <a:bodyPr wrap="square" lIns="0" tIns="0" rIns="0" bIns="0" rtlCol="0" anchor="t">
            <a:spAutoFit/>
          </a:bodyPr>
          <a:lstStyle/>
          <a:p>
            <a:pPr algn="l">
              <a:lnSpc>
                <a:spcPts val="6300"/>
              </a:lnSpc>
            </a:pPr>
            <a:endParaRPr dirty="0"/>
          </a:p>
          <a:p>
            <a:pPr algn="l">
              <a:lnSpc>
                <a:spcPts val="6300"/>
              </a:lnSpc>
            </a:pPr>
            <a:r>
              <a:rPr lang="en-US" sz="4500" b="1" dirty="0">
                <a:solidFill>
                  <a:srgbClr val="2251B5"/>
                </a:solidFill>
                <a:latin typeface="Inter Bold"/>
                <a:ea typeface="Inter Bold"/>
                <a:cs typeface="Inter Bold"/>
                <a:sym typeface="Inter Bold"/>
              </a:rPr>
              <a:t>Nguyễn Thị Thu Phương  - 22001279</a:t>
            </a:r>
          </a:p>
          <a:p>
            <a:pPr algn="l">
              <a:lnSpc>
                <a:spcPts val="6300"/>
              </a:lnSpc>
            </a:pPr>
            <a:r>
              <a:rPr lang="en-US" sz="4500" b="1" dirty="0" err="1">
                <a:solidFill>
                  <a:srgbClr val="2251B5"/>
                </a:solidFill>
                <a:latin typeface="Inter Bold"/>
                <a:ea typeface="Inter Bold"/>
                <a:cs typeface="Inter Bold"/>
                <a:sym typeface="Inter Bold"/>
              </a:rPr>
              <a:t>Phạm</a:t>
            </a:r>
            <a:r>
              <a:rPr lang="en-US" sz="4500" b="1" dirty="0">
                <a:solidFill>
                  <a:srgbClr val="2251B5"/>
                </a:solidFill>
                <a:latin typeface="Inter Bold"/>
                <a:ea typeface="Inter Bold"/>
                <a:cs typeface="Inter Bold"/>
                <a:sym typeface="Inter Bold"/>
              </a:rPr>
              <a:t> Thị </a:t>
            </a:r>
            <a:r>
              <a:rPr lang="en-US" sz="4500" b="1" dirty="0" err="1">
                <a:solidFill>
                  <a:srgbClr val="2251B5"/>
                </a:solidFill>
                <a:latin typeface="Inter Bold"/>
                <a:ea typeface="Inter Bold"/>
                <a:cs typeface="Inter Bold"/>
                <a:sym typeface="Inter Bold"/>
              </a:rPr>
              <a:t>Hồng</a:t>
            </a:r>
            <a:r>
              <a:rPr lang="en-US" sz="4500" b="1" dirty="0">
                <a:solidFill>
                  <a:srgbClr val="2251B5"/>
                </a:solidFill>
                <a:latin typeface="Inter Bold"/>
                <a:ea typeface="Inter Bold"/>
                <a:cs typeface="Inter Bold"/>
                <a:sym typeface="Inter Bold"/>
              </a:rPr>
              <a:t> </a:t>
            </a:r>
            <a:r>
              <a:rPr lang="en-US" sz="4500" b="1" dirty="0" err="1">
                <a:solidFill>
                  <a:srgbClr val="2251B5"/>
                </a:solidFill>
                <a:latin typeface="Inter Bold"/>
                <a:ea typeface="Inter Bold"/>
                <a:cs typeface="Inter Bold"/>
                <a:sym typeface="Inter Bold"/>
              </a:rPr>
              <a:t>Duyên</a:t>
            </a:r>
            <a:r>
              <a:rPr lang="en-US" sz="4500" b="1" dirty="0">
                <a:solidFill>
                  <a:srgbClr val="2251B5"/>
                </a:solidFill>
                <a:latin typeface="Inter Bold"/>
                <a:ea typeface="Inter Bold"/>
                <a:cs typeface="Inter Bold"/>
                <a:sym typeface="Inter Bold"/>
              </a:rPr>
              <a:t> - 23001511</a:t>
            </a:r>
          </a:p>
          <a:p>
            <a:pPr algn="l">
              <a:lnSpc>
                <a:spcPts val="6300"/>
              </a:lnSpc>
            </a:pPr>
            <a:r>
              <a:rPr lang="en-US" sz="4500" b="1" dirty="0" err="1">
                <a:solidFill>
                  <a:srgbClr val="2251B5"/>
                </a:solidFill>
                <a:latin typeface="Inter Bold"/>
                <a:ea typeface="Inter Bold"/>
                <a:cs typeface="Inter Bold"/>
                <a:sym typeface="Inter Bold"/>
              </a:rPr>
              <a:t>Khổng</a:t>
            </a:r>
            <a:r>
              <a:rPr lang="en-US" sz="4500" b="1" dirty="0">
                <a:solidFill>
                  <a:srgbClr val="2251B5"/>
                </a:solidFill>
                <a:latin typeface="Inter Bold"/>
                <a:ea typeface="Inter Bold"/>
                <a:cs typeface="Inter Bold"/>
                <a:sym typeface="Inter Bold"/>
              </a:rPr>
              <a:t> Minh </a:t>
            </a:r>
            <a:r>
              <a:rPr lang="en-US" sz="4500" b="1" dirty="0" err="1">
                <a:solidFill>
                  <a:srgbClr val="2251B5"/>
                </a:solidFill>
                <a:latin typeface="Inter Bold"/>
                <a:ea typeface="Inter Bold"/>
                <a:cs typeface="Inter Bold"/>
                <a:sym typeface="Inter Bold"/>
              </a:rPr>
              <a:t>Châu</a:t>
            </a:r>
            <a:r>
              <a:rPr lang="en-US" sz="4500" b="1" dirty="0">
                <a:solidFill>
                  <a:srgbClr val="2251B5"/>
                </a:solidFill>
                <a:latin typeface="Inter Bold"/>
                <a:ea typeface="Inter Bold"/>
                <a:cs typeface="Inter Bold"/>
                <a:sym typeface="Inter Bold"/>
              </a:rPr>
              <a:t> - 23001503</a:t>
            </a:r>
          </a:p>
          <a:p>
            <a:pPr algn="l">
              <a:lnSpc>
                <a:spcPts val="6300"/>
              </a:lnSpc>
              <a:spcBef>
                <a:spcPct val="0"/>
              </a:spcBef>
            </a:pPr>
            <a:r>
              <a:rPr lang="en-US" sz="4500" b="1" dirty="0">
                <a:solidFill>
                  <a:srgbClr val="2251B5"/>
                </a:solidFill>
                <a:latin typeface="Inter Bold"/>
                <a:ea typeface="Inter Bold"/>
                <a:cs typeface="Inter Bold"/>
                <a:sym typeface="Inter Bold"/>
              </a:rPr>
              <a:t>Nguyễn </a:t>
            </a:r>
            <a:r>
              <a:rPr lang="en-US" sz="4500" b="1" dirty="0" err="1">
                <a:solidFill>
                  <a:srgbClr val="2251B5"/>
                </a:solidFill>
                <a:latin typeface="Inter Bold"/>
                <a:ea typeface="Inter Bold"/>
                <a:cs typeface="Inter Bold"/>
                <a:sym typeface="Inter Bold"/>
              </a:rPr>
              <a:t>Ngọc</a:t>
            </a:r>
            <a:r>
              <a:rPr lang="en-US" sz="4500" b="1" dirty="0">
                <a:solidFill>
                  <a:srgbClr val="2251B5"/>
                </a:solidFill>
                <a:latin typeface="Inter Bold"/>
                <a:ea typeface="Inter Bold"/>
                <a:cs typeface="Inter Bold"/>
                <a:sym typeface="Inter Bold"/>
              </a:rPr>
              <a:t> </a:t>
            </a:r>
            <a:r>
              <a:rPr lang="en-US" sz="4500" b="1" dirty="0" err="1">
                <a:solidFill>
                  <a:srgbClr val="2251B5"/>
                </a:solidFill>
                <a:latin typeface="Inter Bold"/>
                <a:ea typeface="Inter Bold"/>
                <a:cs typeface="Inter Bold"/>
                <a:sym typeface="Inter Bold"/>
              </a:rPr>
              <a:t>Huyền</a:t>
            </a:r>
            <a:r>
              <a:rPr lang="en-US" sz="4500" b="1" dirty="0">
                <a:solidFill>
                  <a:srgbClr val="2251B5"/>
                </a:solidFill>
                <a:latin typeface="Inter Bold"/>
                <a:ea typeface="Inter Bold"/>
                <a:cs typeface="Inter Bold"/>
                <a:sym typeface="Inter Bold"/>
              </a:rPr>
              <a:t> - 23001527</a:t>
            </a:r>
          </a:p>
        </p:txBody>
      </p:sp>
      <p:sp>
        <p:nvSpPr>
          <p:cNvPr id="29" name="TextBox 29"/>
          <p:cNvSpPr txBox="1"/>
          <p:nvPr/>
        </p:nvSpPr>
        <p:spPr>
          <a:xfrm>
            <a:off x="6526805" y="3128370"/>
            <a:ext cx="4818153" cy="1557185"/>
          </a:xfrm>
          <a:prstGeom prst="rect">
            <a:avLst/>
          </a:prstGeom>
        </p:spPr>
        <p:txBody>
          <a:bodyPr lIns="0" tIns="0" rIns="0" bIns="0" rtlCol="0" anchor="t">
            <a:spAutoFit/>
          </a:bodyPr>
          <a:lstStyle/>
          <a:p>
            <a:pPr algn="l">
              <a:lnSpc>
                <a:spcPts val="11447"/>
              </a:lnSpc>
              <a:spcBef>
                <a:spcPct val="0"/>
              </a:spcBef>
            </a:pPr>
            <a:r>
              <a:rPr lang="en-US" sz="8176">
                <a:solidFill>
                  <a:srgbClr val="2251B5"/>
                </a:solidFill>
                <a:latin typeface="Impact"/>
                <a:ea typeface="Impact"/>
                <a:cs typeface="Impact"/>
                <a:sym typeface="Impact"/>
              </a:rPr>
              <a:t>THÀNH VIÊN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5533" y="-953854"/>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609816" y="7535423"/>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913549" y="5143500"/>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628521" y="5150412"/>
            <a:ext cx="3239658" cy="2896795"/>
          </a:xfrm>
          <a:custGeom>
            <a:avLst/>
            <a:gdLst/>
            <a:ahLst/>
            <a:cxnLst/>
            <a:rect l="l" t="t" r="r" b="b"/>
            <a:pathLst>
              <a:path w="3239658" h="2896795">
                <a:moveTo>
                  <a:pt x="0" y="0"/>
                </a:moveTo>
                <a:lnTo>
                  <a:pt x="3239658" y="0"/>
                </a:lnTo>
                <a:lnTo>
                  <a:pt x="3239658" y="2896795"/>
                </a:lnTo>
                <a:lnTo>
                  <a:pt x="0" y="2896795"/>
                </a:lnTo>
                <a:lnTo>
                  <a:pt x="0" y="0"/>
                </a:lnTo>
                <a:close/>
              </a:path>
            </a:pathLst>
          </a:custGeom>
          <a:blipFill>
            <a:blip r:embed="rId7"/>
            <a:stretch>
              <a:fillRect/>
            </a:stretch>
          </a:blipFill>
        </p:spPr>
      </p:sp>
      <p:sp>
        <p:nvSpPr>
          <p:cNvPr id="12" name="Freeform 12"/>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3" name="Group 13"/>
          <p:cNvGrpSpPr/>
          <p:nvPr/>
        </p:nvGrpSpPr>
        <p:grpSpPr>
          <a:xfrm>
            <a:off x="15609816" y="204681"/>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3217560" y="475654"/>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7" name="Group 17"/>
          <p:cNvGrpSpPr/>
          <p:nvPr/>
        </p:nvGrpSpPr>
        <p:grpSpPr>
          <a:xfrm>
            <a:off x="3208040" y="467308"/>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4380720" y="7670117"/>
            <a:ext cx="764109" cy="765735"/>
          </a:xfrm>
          <a:custGeom>
            <a:avLst/>
            <a:gdLst/>
            <a:ahLst/>
            <a:cxnLst/>
            <a:rect l="l" t="t" r="r" b="b"/>
            <a:pathLst>
              <a:path w="764109" h="765735">
                <a:moveTo>
                  <a:pt x="0" y="0"/>
                </a:moveTo>
                <a:lnTo>
                  <a:pt x="764110" y="0"/>
                </a:lnTo>
                <a:lnTo>
                  <a:pt x="764110" y="765735"/>
                </a:lnTo>
                <a:lnTo>
                  <a:pt x="0" y="765735"/>
                </a:lnTo>
                <a:lnTo>
                  <a:pt x="0" y="0"/>
                </a:lnTo>
                <a:close/>
              </a:path>
            </a:pathLst>
          </a:custGeom>
          <a:blipFill>
            <a:blip r:embed="rId8">
              <a:alphaModFix amt="26000"/>
            </a:blip>
            <a:stretch>
              <a:fillRect/>
            </a:stretch>
          </a:blipFill>
        </p:spPr>
      </p:sp>
      <p:grpSp>
        <p:nvGrpSpPr>
          <p:cNvPr id="21" name="Group 21"/>
          <p:cNvGrpSpPr/>
          <p:nvPr/>
        </p:nvGrpSpPr>
        <p:grpSpPr>
          <a:xfrm>
            <a:off x="14239875" y="7658562"/>
            <a:ext cx="388645" cy="3886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1032825" y="344164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5" name="Group 25"/>
          <p:cNvGrpSpPr/>
          <p:nvPr/>
        </p:nvGrpSpPr>
        <p:grpSpPr>
          <a:xfrm>
            <a:off x="1119840" y="3160946"/>
            <a:ext cx="561392" cy="56139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8"/>
          <p:cNvSpPr txBox="1"/>
          <p:nvPr/>
        </p:nvSpPr>
        <p:spPr>
          <a:xfrm>
            <a:off x="5602190" y="860966"/>
            <a:ext cx="8136768" cy="1127760"/>
          </a:xfrm>
          <a:prstGeom prst="rect">
            <a:avLst/>
          </a:prstGeom>
        </p:spPr>
        <p:txBody>
          <a:bodyPr lIns="0" tIns="0" rIns="0" bIns="0" rtlCol="0" anchor="t">
            <a:spAutoFit/>
          </a:bodyPr>
          <a:lstStyle/>
          <a:p>
            <a:pPr algn="ctr">
              <a:lnSpc>
                <a:spcPts val="9240"/>
              </a:lnSpc>
            </a:pPr>
            <a:r>
              <a:rPr lang="en-US" sz="6600" spc="125">
                <a:solidFill>
                  <a:srgbClr val="2251B5"/>
                </a:solidFill>
                <a:latin typeface="Anton"/>
                <a:ea typeface="Anton"/>
                <a:cs typeface="Anton"/>
                <a:sym typeface="Anton"/>
              </a:rPr>
              <a:t>CHIẾN LƯỢC HUẤN LUYỆN</a:t>
            </a:r>
          </a:p>
        </p:txBody>
      </p:sp>
      <p:sp>
        <p:nvSpPr>
          <p:cNvPr id="29" name="TextBox 29"/>
          <p:cNvSpPr txBox="1"/>
          <p:nvPr/>
        </p:nvSpPr>
        <p:spPr>
          <a:xfrm>
            <a:off x="2445529" y="2853105"/>
            <a:ext cx="1016208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03/ Các tham số quan trọng</a:t>
            </a:r>
          </a:p>
        </p:txBody>
      </p:sp>
      <p:sp>
        <p:nvSpPr>
          <p:cNvPr id="30" name="TextBox 30"/>
          <p:cNvSpPr txBox="1"/>
          <p:nvPr/>
        </p:nvSpPr>
        <p:spPr>
          <a:xfrm>
            <a:off x="2136569" y="3775913"/>
            <a:ext cx="13861893" cy="2114550"/>
          </a:xfrm>
          <a:prstGeom prst="rect">
            <a:avLst/>
          </a:prstGeom>
        </p:spPr>
        <p:txBody>
          <a:bodyPr lIns="0" tIns="0" rIns="0" bIns="0" rtlCol="0" anchor="t">
            <a:spAutoFit/>
          </a:bodyPr>
          <a:lstStyle/>
          <a:p>
            <a:pPr algn="l">
              <a:lnSpc>
                <a:spcPts val="4200"/>
              </a:lnSpc>
            </a:pPr>
            <a:r>
              <a:rPr lang="en-US" sz="3000" b="1">
                <a:solidFill>
                  <a:srgbClr val="000000"/>
                </a:solidFill>
                <a:latin typeface="Inter Bold"/>
                <a:ea typeface="Inter Bold"/>
                <a:cs typeface="Inter Bold"/>
                <a:sym typeface="Inter Bold"/>
              </a:rPr>
              <a:t>⭐ Batch size:</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batch lớn → gradient ổn định → học mượt → cần nhiều VRAM</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batch nhỏ → gradient nhiễu → đôi khi tổng quát tốt</a:t>
            </a:r>
          </a:p>
          <a:p>
            <a:pPr algn="l">
              <a:lnSpc>
                <a:spcPts val="4200"/>
              </a:lnSpc>
            </a:pPr>
            <a:endParaRPr lang="en-US" sz="3000" b="1">
              <a:solidFill>
                <a:srgbClr val="000000"/>
              </a:solidFill>
              <a:latin typeface="Inter Bold"/>
              <a:ea typeface="Inter Bold"/>
              <a:cs typeface="Inter Bold"/>
              <a:sym typeface="Inter Bold"/>
            </a:endParaRPr>
          </a:p>
        </p:txBody>
      </p:sp>
      <p:sp>
        <p:nvSpPr>
          <p:cNvPr id="31" name="TextBox 31"/>
          <p:cNvSpPr txBox="1"/>
          <p:nvPr/>
        </p:nvSpPr>
        <p:spPr>
          <a:xfrm>
            <a:off x="2136569" y="5700260"/>
            <a:ext cx="11279153" cy="2647950"/>
          </a:xfrm>
          <a:prstGeom prst="rect">
            <a:avLst/>
          </a:prstGeom>
        </p:spPr>
        <p:txBody>
          <a:bodyPr lIns="0" tIns="0" rIns="0" bIns="0" rtlCol="0" anchor="t">
            <a:spAutoFit/>
          </a:bodyPr>
          <a:lstStyle/>
          <a:p>
            <a:pPr algn="l">
              <a:lnSpc>
                <a:spcPts val="4200"/>
              </a:lnSpc>
            </a:pPr>
            <a:r>
              <a:rPr lang="en-US" sz="3000" b="1">
                <a:solidFill>
                  <a:srgbClr val="000000"/>
                </a:solidFill>
                <a:latin typeface="Inter Bold"/>
                <a:ea typeface="Inter Bold"/>
                <a:cs typeface="Inter Bold"/>
                <a:sym typeface="Inter Bold"/>
              </a:rPr>
              <a:t>⭐ epoch:</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Bắt đầu với ∼ 100 epoch để quan sát đường loss</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Tăng lên 150–200 epoch theo dõi hiện tượng overfitting qua độ chênh lệch loss train/val.</a:t>
            </a:r>
          </a:p>
          <a:p>
            <a:pPr algn="l">
              <a:lnSpc>
                <a:spcPts val="4200"/>
              </a:lnSpc>
            </a:pPr>
            <a:endParaRPr lang="en-US" sz="3000" b="1">
              <a:solidFill>
                <a:srgbClr val="000000"/>
              </a:solidFill>
              <a:latin typeface="Inter Bold"/>
              <a:ea typeface="Inter Bold"/>
              <a:cs typeface="Inter Bold"/>
              <a:sym typeface="Inter Bold"/>
            </a:endParaRPr>
          </a:p>
        </p:txBody>
      </p:sp>
      <p:sp>
        <p:nvSpPr>
          <p:cNvPr id="32" name="TextBox 32"/>
          <p:cNvSpPr txBox="1"/>
          <p:nvPr/>
        </p:nvSpPr>
        <p:spPr>
          <a:xfrm>
            <a:off x="2136569" y="8209132"/>
            <a:ext cx="12931776" cy="2114550"/>
          </a:xfrm>
          <a:prstGeom prst="rect">
            <a:avLst/>
          </a:prstGeom>
        </p:spPr>
        <p:txBody>
          <a:bodyPr lIns="0" tIns="0" rIns="0" bIns="0" rtlCol="0" anchor="t">
            <a:spAutoFit/>
          </a:bodyPr>
          <a:lstStyle/>
          <a:p>
            <a:pPr algn="l">
              <a:lnSpc>
                <a:spcPts val="4200"/>
              </a:lnSpc>
            </a:pPr>
            <a:r>
              <a:rPr lang="en-US" sz="3000" b="1">
                <a:solidFill>
                  <a:srgbClr val="000000"/>
                </a:solidFill>
                <a:latin typeface="Inter Bold"/>
                <a:ea typeface="Inter Bold"/>
                <a:cs typeface="Inter Bold"/>
                <a:sym typeface="Inter Bold"/>
              </a:rPr>
              <a:t>⭐ Độ chính xác số học: </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Huấn luyện và suy luận với cả fp32 và fp16 để đánh giá ảnh hưởng đến mAP và thời gian suy luận.</a:t>
            </a:r>
          </a:p>
          <a:p>
            <a:pPr algn="l">
              <a:lnSpc>
                <a:spcPts val="4200"/>
              </a:lnSpc>
            </a:pPr>
            <a:endParaRPr lang="en-US" sz="3000" b="1">
              <a:solidFill>
                <a:srgbClr val="000000"/>
              </a:solidFill>
              <a:latin typeface="Inter Bold"/>
              <a:ea typeface="Inter Bold"/>
              <a:cs typeface="Inter Bold"/>
              <a:sym typeface="Inter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5533" y="-953854"/>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609816" y="7535423"/>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546117" y="4702345"/>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628521" y="5150412"/>
            <a:ext cx="3239658" cy="2896795"/>
          </a:xfrm>
          <a:custGeom>
            <a:avLst/>
            <a:gdLst/>
            <a:ahLst/>
            <a:cxnLst/>
            <a:rect l="l" t="t" r="r" b="b"/>
            <a:pathLst>
              <a:path w="3239658" h="2896795">
                <a:moveTo>
                  <a:pt x="0" y="0"/>
                </a:moveTo>
                <a:lnTo>
                  <a:pt x="3239658" y="0"/>
                </a:lnTo>
                <a:lnTo>
                  <a:pt x="3239658" y="2896795"/>
                </a:lnTo>
                <a:lnTo>
                  <a:pt x="0" y="2896795"/>
                </a:lnTo>
                <a:lnTo>
                  <a:pt x="0" y="0"/>
                </a:lnTo>
                <a:close/>
              </a:path>
            </a:pathLst>
          </a:custGeom>
          <a:blipFill>
            <a:blip r:embed="rId7"/>
            <a:stretch>
              <a:fillRect/>
            </a:stretch>
          </a:blipFill>
        </p:spPr>
      </p:sp>
      <p:sp>
        <p:nvSpPr>
          <p:cNvPr id="12" name="Freeform 12"/>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3" name="Group 13"/>
          <p:cNvGrpSpPr/>
          <p:nvPr/>
        </p:nvGrpSpPr>
        <p:grpSpPr>
          <a:xfrm>
            <a:off x="15609816" y="204681"/>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3217560" y="475654"/>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7" name="Group 17"/>
          <p:cNvGrpSpPr/>
          <p:nvPr/>
        </p:nvGrpSpPr>
        <p:grpSpPr>
          <a:xfrm>
            <a:off x="3208040" y="467308"/>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4380720" y="7670117"/>
            <a:ext cx="764109" cy="765735"/>
          </a:xfrm>
          <a:custGeom>
            <a:avLst/>
            <a:gdLst/>
            <a:ahLst/>
            <a:cxnLst/>
            <a:rect l="l" t="t" r="r" b="b"/>
            <a:pathLst>
              <a:path w="764109" h="765735">
                <a:moveTo>
                  <a:pt x="0" y="0"/>
                </a:moveTo>
                <a:lnTo>
                  <a:pt x="764110" y="0"/>
                </a:lnTo>
                <a:lnTo>
                  <a:pt x="764110" y="765735"/>
                </a:lnTo>
                <a:lnTo>
                  <a:pt x="0" y="765735"/>
                </a:lnTo>
                <a:lnTo>
                  <a:pt x="0" y="0"/>
                </a:lnTo>
                <a:close/>
              </a:path>
            </a:pathLst>
          </a:custGeom>
          <a:blipFill>
            <a:blip r:embed="rId8">
              <a:alphaModFix amt="26000"/>
            </a:blip>
            <a:stretch>
              <a:fillRect/>
            </a:stretch>
          </a:blipFill>
        </p:spPr>
      </p:sp>
      <p:grpSp>
        <p:nvGrpSpPr>
          <p:cNvPr id="21" name="Group 21"/>
          <p:cNvGrpSpPr/>
          <p:nvPr/>
        </p:nvGrpSpPr>
        <p:grpSpPr>
          <a:xfrm>
            <a:off x="14239875" y="7658562"/>
            <a:ext cx="388645" cy="3886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75044" y="3058575"/>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5" name="Group 25"/>
          <p:cNvGrpSpPr/>
          <p:nvPr/>
        </p:nvGrpSpPr>
        <p:grpSpPr>
          <a:xfrm>
            <a:off x="0" y="3050229"/>
            <a:ext cx="561392" cy="56139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8"/>
          <p:cNvSpPr txBox="1"/>
          <p:nvPr/>
        </p:nvSpPr>
        <p:spPr>
          <a:xfrm>
            <a:off x="5602190" y="710182"/>
            <a:ext cx="8136768" cy="1127760"/>
          </a:xfrm>
          <a:prstGeom prst="rect">
            <a:avLst/>
          </a:prstGeom>
        </p:spPr>
        <p:txBody>
          <a:bodyPr lIns="0" tIns="0" rIns="0" bIns="0" rtlCol="0" anchor="t">
            <a:spAutoFit/>
          </a:bodyPr>
          <a:lstStyle/>
          <a:p>
            <a:pPr algn="ctr">
              <a:lnSpc>
                <a:spcPts val="9240"/>
              </a:lnSpc>
            </a:pPr>
            <a:r>
              <a:rPr lang="en-US" sz="6600" spc="125">
                <a:solidFill>
                  <a:srgbClr val="2251B5"/>
                </a:solidFill>
                <a:latin typeface="Anton"/>
                <a:ea typeface="Anton"/>
                <a:cs typeface="Anton"/>
                <a:sym typeface="Anton"/>
              </a:rPr>
              <a:t>CHIẾN LƯỢC HUẤN LUYỆN</a:t>
            </a:r>
          </a:p>
        </p:txBody>
      </p:sp>
      <p:sp>
        <p:nvSpPr>
          <p:cNvPr id="29" name="TextBox 29"/>
          <p:cNvSpPr txBox="1"/>
          <p:nvPr/>
        </p:nvSpPr>
        <p:spPr>
          <a:xfrm>
            <a:off x="2136569" y="2699546"/>
            <a:ext cx="1016208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04/ Thước đo đánh giá</a:t>
            </a:r>
          </a:p>
        </p:txBody>
      </p:sp>
      <p:sp>
        <p:nvSpPr>
          <p:cNvPr id="30" name="TextBox 30"/>
          <p:cNvSpPr txBox="1"/>
          <p:nvPr/>
        </p:nvSpPr>
        <p:spPr>
          <a:xfrm>
            <a:off x="1613669" y="3498801"/>
            <a:ext cx="13014851" cy="3714750"/>
          </a:xfrm>
          <a:prstGeom prst="rect">
            <a:avLst/>
          </a:prstGeom>
        </p:spPr>
        <p:txBody>
          <a:bodyPr lIns="0" tIns="0" rIns="0" bIns="0" rtlCol="0" anchor="t">
            <a:spAutoFit/>
          </a:bodyPr>
          <a:lstStyle/>
          <a:p>
            <a:pPr algn="l">
              <a:lnSpc>
                <a:spcPts val="4200"/>
              </a:lnSpc>
            </a:pPr>
            <a:r>
              <a:rPr lang="en-US" sz="3000" b="1">
                <a:solidFill>
                  <a:srgbClr val="000000"/>
                </a:solidFill>
                <a:latin typeface="Inter Bold"/>
                <a:ea typeface="Inter Bold"/>
                <a:cs typeface="Inter Bold"/>
                <a:sym typeface="Inter Bold"/>
              </a:rPr>
              <a:t>⭐ Thước đo chính: </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Box mAP50, mAP50–95 dùng để đánh giá mức độ chính xác của bounding box khi phát hiện sân bóng.</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Pose mAP50, mAP50–95 dùng để đo độ chính xác của 32 keypoints đặc trưng trên sân.</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Thời gian suy luận : (ms/frame) trên GPU (T4/V100), đo từ khi nạp ảnh đến khi nhận được toạ độ keypoints.</a:t>
            </a:r>
          </a:p>
        </p:txBody>
      </p:sp>
      <p:sp>
        <p:nvSpPr>
          <p:cNvPr id="31" name="TextBox 31"/>
          <p:cNvSpPr txBox="1"/>
          <p:nvPr/>
        </p:nvSpPr>
        <p:spPr>
          <a:xfrm>
            <a:off x="1613669" y="7546926"/>
            <a:ext cx="14634681" cy="2647950"/>
          </a:xfrm>
          <a:prstGeom prst="rect">
            <a:avLst/>
          </a:prstGeom>
        </p:spPr>
        <p:txBody>
          <a:bodyPr lIns="0" tIns="0" rIns="0" bIns="0" rtlCol="0" anchor="t">
            <a:spAutoFit/>
          </a:bodyPr>
          <a:lstStyle/>
          <a:p>
            <a:pPr algn="l">
              <a:lnSpc>
                <a:spcPts val="4200"/>
              </a:lnSpc>
            </a:pPr>
            <a:r>
              <a:rPr lang="en-US" sz="3000" b="1">
                <a:solidFill>
                  <a:srgbClr val="000000"/>
                </a:solidFill>
                <a:latin typeface="Inter Bold"/>
                <a:ea typeface="Inter Bold"/>
                <a:cs typeface="Inter Bold"/>
                <a:sym typeface="Inter Bold"/>
              </a:rPr>
              <a:t>⭐ Trong phân tích kết quả, báo cáo tập trung so sánh: </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Ảnh hưởng của kích thước ảnh</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Ảnh hưởng của việc tăng quy mô dữ liệu</a:t>
            </a:r>
          </a:p>
          <a:p>
            <a:pPr marL="647700" lvl="1" indent="-323850" algn="l">
              <a:lnSpc>
                <a:spcPts val="4200"/>
              </a:lnSpc>
              <a:buFont typeface="Arial"/>
              <a:buChar char="•"/>
            </a:pPr>
            <a:r>
              <a:rPr lang="en-US" sz="3000" b="1">
                <a:solidFill>
                  <a:srgbClr val="000000"/>
                </a:solidFill>
                <a:latin typeface="Inter Bold"/>
                <a:ea typeface="Inter Bold"/>
                <a:cs typeface="Inter Bold"/>
                <a:sym typeface="Inter Bold"/>
              </a:rPr>
              <a:t>Trade-off giữa độ chính xác và tốc độ khi dùng fp16 vs fp32.</a:t>
            </a:r>
          </a:p>
          <a:p>
            <a:pPr algn="l">
              <a:lnSpc>
                <a:spcPts val="4200"/>
              </a:lnSpc>
            </a:pPr>
            <a:endParaRPr lang="en-US" sz="3000" b="1">
              <a:solidFill>
                <a:srgbClr val="000000"/>
              </a:solidFill>
              <a:latin typeface="Inter Bold"/>
              <a:ea typeface="Inter Bold"/>
              <a:cs typeface="Inter Bold"/>
              <a:sym typeface="Inter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90872" y="-1432642"/>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H="1" flipV="1">
            <a:off x="14538734" y="8324266"/>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652919" y="5280524"/>
            <a:ext cx="8765250" cy="876525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586610" y="2929768"/>
            <a:ext cx="7083631" cy="6419540"/>
          </a:xfrm>
          <a:custGeom>
            <a:avLst/>
            <a:gdLst/>
            <a:ahLst/>
            <a:cxnLst/>
            <a:rect l="l" t="t" r="r" b="b"/>
            <a:pathLst>
              <a:path w="7083631" h="6419540">
                <a:moveTo>
                  <a:pt x="0" y="0"/>
                </a:moveTo>
                <a:lnTo>
                  <a:pt x="7083631" y="0"/>
                </a:lnTo>
                <a:lnTo>
                  <a:pt x="7083631" y="6419541"/>
                </a:lnTo>
                <a:lnTo>
                  <a:pt x="0" y="6419541"/>
                </a:lnTo>
                <a:lnTo>
                  <a:pt x="0" y="0"/>
                </a:lnTo>
                <a:close/>
              </a:path>
            </a:pathLst>
          </a:custGeom>
          <a:blipFill>
            <a:blip r:embed="rId4"/>
            <a:stretch>
              <a:fillRect/>
            </a:stretch>
          </a:blipFill>
        </p:spPr>
      </p:sp>
      <p:sp>
        <p:nvSpPr>
          <p:cNvPr id="11" name="TextBox 11"/>
          <p:cNvSpPr txBox="1"/>
          <p:nvPr/>
        </p:nvSpPr>
        <p:spPr>
          <a:xfrm>
            <a:off x="13595913" y="6632923"/>
            <a:ext cx="1885641" cy="376893"/>
          </a:xfrm>
          <a:prstGeom prst="rect">
            <a:avLst/>
          </a:prstGeom>
        </p:spPr>
        <p:txBody>
          <a:bodyPr lIns="0" tIns="0" rIns="0" bIns="0" rtlCol="0" anchor="t">
            <a:spAutoFit/>
          </a:bodyPr>
          <a:lstStyle/>
          <a:p>
            <a:pPr marL="0" lvl="0" indent="0" algn="ctr">
              <a:lnSpc>
                <a:spcPts val="3159"/>
              </a:lnSpc>
              <a:spcBef>
                <a:spcPct val="0"/>
              </a:spcBef>
            </a:pPr>
            <a:r>
              <a:rPr lang="en-US" sz="1858">
                <a:solidFill>
                  <a:srgbClr val="FFFFFF"/>
                </a:solidFill>
                <a:latin typeface="Inter"/>
                <a:ea typeface="Inter"/>
                <a:cs typeface="Inter"/>
                <a:sym typeface="Inter"/>
              </a:rPr>
              <a:t>Learn More</a:t>
            </a:r>
          </a:p>
        </p:txBody>
      </p:sp>
      <p:sp>
        <p:nvSpPr>
          <p:cNvPr id="12" name="Freeform 12"/>
          <p:cNvSpPr/>
          <p:nvPr/>
        </p:nvSpPr>
        <p:spPr>
          <a:xfrm>
            <a:off x="16200429" y="1062377"/>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5">
              <a:alphaModFix amt="26000"/>
            </a:blip>
            <a:stretch>
              <a:fillRect/>
            </a:stretch>
          </a:blipFill>
        </p:spPr>
      </p:sp>
      <p:sp>
        <p:nvSpPr>
          <p:cNvPr id="13" name="Freeform 13"/>
          <p:cNvSpPr/>
          <p:nvPr/>
        </p:nvSpPr>
        <p:spPr>
          <a:xfrm>
            <a:off x="6858954" y="1823676"/>
            <a:ext cx="1103744" cy="1106093"/>
          </a:xfrm>
          <a:custGeom>
            <a:avLst/>
            <a:gdLst/>
            <a:ahLst/>
            <a:cxnLst/>
            <a:rect l="l" t="t" r="r" b="b"/>
            <a:pathLst>
              <a:path w="1103744" h="1106093">
                <a:moveTo>
                  <a:pt x="0" y="0"/>
                </a:moveTo>
                <a:lnTo>
                  <a:pt x="1103745" y="0"/>
                </a:lnTo>
                <a:lnTo>
                  <a:pt x="1103745" y="1106092"/>
                </a:lnTo>
                <a:lnTo>
                  <a:pt x="0" y="1106092"/>
                </a:lnTo>
                <a:lnTo>
                  <a:pt x="0" y="0"/>
                </a:lnTo>
                <a:close/>
              </a:path>
            </a:pathLst>
          </a:custGeom>
          <a:blipFill>
            <a:blip r:embed="rId5">
              <a:alphaModFix amt="26000"/>
            </a:blip>
            <a:stretch>
              <a:fillRect/>
            </a:stretch>
          </a:blipFill>
        </p:spPr>
      </p:sp>
      <p:sp>
        <p:nvSpPr>
          <p:cNvPr id="14" name="Freeform 14"/>
          <p:cNvSpPr/>
          <p:nvPr/>
        </p:nvSpPr>
        <p:spPr>
          <a:xfrm>
            <a:off x="6626532" y="8186188"/>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5">
              <a:alphaModFix amt="26000"/>
            </a:blip>
            <a:stretch>
              <a:fillRect/>
            </a:stretch>
          </a:blipFill>
        </p:spPr>
      </p:sp>
      <p:grpSp>
        <p:nvGrpSpPr>
          <p:cNvPr id="15" name="Group 15"/>
          <p:cNvGrpSpPr/>
          <p:nvPr/>
        </p:nvGrpSpPr>
        <p:grpSpPr>
          <a:xfrm>
            <a:off x="6664632" y="8205238"/>
            <a:ext cx="388645" cy="38864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5481554" y="8205238"/>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5">
              <a:alphaModFix amt="26000"/>
            </a:blip>
            <a:stretch>
              <a:fillRect/>
            </a:stretch>
          </a:blipFill>
        </p:spPr>
      </p:sp>
      <p:grpSp>
        <p:nvGrpSpPr>
          <p:cNvPr id="19" name="Group 19"/>
          <p:cNvGrpSpPr/>
          <p:nvPr/>
        </p:nvGrpSpPr>
        <p:grpSpPr>
          <a:xfrm>
            <a:off x="15536589" y="8232756"/>
            <a:ext cx="561392" cy="56139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4154380" y="761067"/>
            <a:ext cx="11355762" cy="929259"/>
          </a:xfrm>
          <a:prstGeom prst="rect">
            <a:avLst/>
          </a:prstGeom>
        </p:spPr>
        <p:txBody>
          <a:bodyPr lIns="0" tIns="0" rIns="0" bIns="0" rtlCol="0" anchor="t">
            <a:spAutoFit/>
          </a:bodyPr>
          <a:lstStyle/>
          <a:p>
            <a:pPr algn="l">
              <a:lnSpc>
                <a:spcPts val="7128"/>
              </a:lnSpc>
            </a:pPr>
            <a:r>
              <a:rPr lang="en-US" sz="6600">
                <a:solidFill>
                  <a:srgbClr val="2251B5"/>
                </a:solidFill>
                <a:latin typeface="Anton"/>
                <a:ea typeface="Anton"/>
                <a:cs typeface="Anton"/>
                <a:sym typeface="Anton"/>
              </a:rPr>
              <a:t>PHƯƠNG PHÁP DỰ ĐOÁN TRÊN VIDEO</a:t>
            </a:r>
          </a:p>
        </p:txBody>
      </p:sp>
      <p:sp>
        <p:nvSpPr>
          <p:cNvPr id="23" name="TextBox 23"/>
          <p:cNvSpPr txBox="1"/>
          <p:nvPr/>
        </p:nvSpPr>
        <p:spPr>
          <a:xfrm>
            <a:off x="8670235" y="2986918"/>
            <a:ext cx="10162089" cy="758516"/>
          </a:xfrm>
          <a:prstGeom prst="rect">
            <a:avLst/>
          </a:prstGeom>
        </p:spPr>
        <p:txBody>
          <a:bodyPr lIns="0" tIns="0" rIns="0" bIns="0" rtlCol="0" anchor="t">
            <a:spAutoFit/>
          </a:bodyPr>
          <a:lstStyle/>
          <a:p>
            <a:pPr marL="0" lvl="0" indent="0" algn="l">
              <a:lnSpc>
                <a:spcPts val="5828"/>
              </a:lnSpc>
              <a:spcBef>
                <a:spcPct val="0"/>
              </a:spcBef>
            </a:pPr>
            <a:r>
              <a:rPr lang="en-US" sz="5396">
                <a:solidFill>
                  <a:srgbClr val="3876E5"/>
                </a:solidFill>
                <a:latin typeface="Anton"/>
                <a:ea typeface="Anton"/>
                <a:cs typeface="Anton"/>
                <a:sym typeface="Anton"/>
              </a:rPr>
              <a:t>01/ Dự đoán ở mức mô hình</a:t>
            </a:r>
          </a:p>
        </p:txBody>
      </p:sp>
      <p:sp>
        <p:nvSpPr>
          <p:cNvPr id="24" name="TextBox 24"/>
          <p:cNvSpPr txBox="1"/>
          <p:nvPr/>
        </p:nvSpPr>
        <p:spPr>
          <a:xfrm>
            <a:off x="8670235" y="4522007"/>
            <a:ext cx="10162089" cy="1491941"/>
          </a:xfrm>
          <a:prstGeom prst="rect">
            <a:avLst/>
          </a:prstGeom>
        </p:spPr>
        <p:txBody>
          <a:bodyPr lIns="0" tIns="0" rIns="0" bIns="0" rtlCol="0" anchor="t">
            <a:spAutoFit/>
          </a:bodyPr>
          <a:lstStyle/>
          <a:p>
            <a:pPr marL="0" lvl="0" indent="0" algn="l">
              <a:lnSpc>
                <a:spcPts val="5828"/>
              </a:lnSpc>
              <a:spcBef>
                <a:spcPct val="0"/>
              </a:spcBef>
            </a:pPr>
            <a:r>
              <a:rPr lang="en-US" sz="5396">
                <a:solidFill>
                  <a:srgbClr val="3876E5"/>
                </a:solidFill>
                <a:latin typeface="Anton"/>
                <a:ea typeface="Anton"/>
                <a:cs typeface="Anton"/>
                <a:sym typeface="Anton"/>
              </a:rPr>
              <a:t>02/ Dự đoán ở mức framework và phần cứng</a:t>
            </a:r>
          </a:p>
        </p:txBody>
      </p:sp>
      <p:sp>
        <p:nvSpPr>
          <p:cNvPr id="25" name="TextBox 25"/>
          <p:cNvSpPr txBox="1"/>
          <p:nvPr/>
        </p:nvSpPr>
        <p:spPr>
          <a:xfrm>
            <a:off x="8670235" y="6659133"/>
            <a:ext cx="10162089" cy="1491941"/>
          </a:xfrm>
          <a:prstGeom prst="rect">
            <a:avLst/>
          </a:prstGeom>
        </p:spPr>
        <p:txBody>
          <a:bodyPr lIns="0" tIns="0" rIns="0" bIns="0" rtlCol="0" anchor="t">
            <a:spAutoFit/>
          </a:bodyPr>
          <a:lstStyle/>
          <a:p>
            <a:pPr marL="0" lvl="0" indent="0" algn="l">
              <a:lnSpc>
                <a:spcPts val="5828"/>
              </a:lnSpc>
              <a:spcBef>
                <a:spcPct val="0"/>
              </a:spcBef>
            </a:pPr>
            <a:r>
              <a:rPr lang="en-US" sz="5396">
                <a:solidFill>
                  <a:srgbClr val="3876E5"/>
                </a:solidFill>
                <a:latin typeface="Anton"/>
                <a:ea typeface="Anton"/>
                <a:cs typeface="Anton"/>
                <a:sym typeface="Anton"/>
              </a:rPr>
              <a:t>03/Dự đoán ở mức thuật toán suy luận video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83580" y="-2057400"/>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4256316" y="8540405"/>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604589" y="4804614"/>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5143284" y="5421331"/>
            <a:ext cx="4867997" cy="4352801"/>
          </a:xfrm>
          <a:custGeom>
            <a:avLst/>
            <a:gdLst/>
            <a:ahLst/>
            <a:cxnLst/>
            <a:rect l="l" t="t" r="r" b="b"/>
            <a:pathLst>
              <a:path w="4867997" h="4352801">
                <a:moveTo>
                  <a:pt x="0" y="0"/>
                </a:moveTo>
                <a:lnTo>
                  <a:pt x="4867997" y="0"/>
                </a:lnTo>
                <a:lnTo>
                  <a:pt x="4867997" y="4352800"/>
                </a:lnTo>
                <a:lnTo>
                  <a:pt x="0" y="4352800"/>
                </a:lnTo>
                <a:lnTo>
                  <a:pt x="0" y="0"/>
                </a:lnTo>
                <a:close/>
              </a:path>
            </a:pathLst>
          </a:custGeom>
          <a:blipFill>
            <a:blip r:embed="rId7"/>
            <a:stretch>
              <a:fillRect/>
            </a:stretch>
          </a:blipFill>
        </p:spPr>
      </p:sp>
      <p:grpSp>
        <p:nvGrpSpPr>
          <p:cNvPr id="12" name="Group 12"/>
          <p:cNvGrpSpPr/>
          <p:nvPr/>
        </p:nvGrpSpPr>
        <p:grpSpPr>
          <a:xfrm>
            <a:off x="15609816" y="204681"/>
            <a:ext cx="388645" cy="3886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2487719" y="114944"/>
            <a:ext cx="561392" cy="56139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71629" y="2234563"/>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4735503" y="467822"/>
            <a:ext cx="10162089" cy="717368"/>
          </a:xfrm>
          <a:prstGeom prst="rect">
            <a:avLst/>
          </a:prstGeom>
        </p:spPr>
        <p:txBody>
          <a:bodyPr lIns="0" tIns="0" rIns="0" bIns="0" rtlCol="0" anchor="t">
            <a:spAutoFit/>
          </a:bodyPr>
          <a:lstStyle/>
          <a:p>
            <a:pPr algn="l">
              <a:lnSpc>
                <a:spcPts val="5612"/>
              </a:lnSpc>
            </a:pPr>
            <a:r>
              <a:rPr lang="en-US" sz="5196">
                <a:solidFill>
                  <a:srgbClr val="3876E5"/>
                </a:solidFill>
                <a:latin typeface="Anton"/>
                <a:ea typeface="Anton"/>
                <a:cs typeface="Anton"/>
                <a:sym typeface="Anton"/>
              </a:rPr>
              <a:t>01/ Dự đoán ở mức mô hình</a:t>
            </a:r>
          </a:p>
        </p:txBody>
      </p:sp>
      <p:sp>
        <p:nvSpPr>
          <p:cNvPr id="22" name="TextBox 22"/>
          <p:cNvSpPr txBox="1"/>
          <p:nvPr/>
        </p:nvSpPr>
        <p:spPr>
          <a:xfrm>
            <a:off x="2271385" y="1688758"/>
            <a:ext cx="14363519" cy="3181380"/>
          </a:xfrm>
          <a:prstGeom prst="rect">
            <a:avLst/>
          </a:prstGeom>
        </p:spPr>
        <p:txBody>
          <a:bodyPr lIns="0" tIns="0" rIns="0" bIns="0" rtlCol="0" anchor="t">
            <a:spAutoFit/>
          </a:bodyPr>
          <a:lstStyle/>
          <a:p>
            <a:pPr algn="l">
              <a:lnSpc>
                <a:spcPts val="3673"/>
              </a:lnSpc>
            </a:pPr>
            <a:r>
              <a:rPr lang="en-US" sz="2623" b="1">
                <a:solidFill>
                  <a:srgbClr val="000000"/>
                </a:solidFill>
                <a:latin typeface="Inter Bold"/>
                <a:ea typeface="Inter Bold"/>
                <a:cs typeface="Inter Bold"/>
                <a:sym typeface="Inter Bold"/>
              </a:rPr>
              <a:t>⭐Lựa chọn kích thước ảnh phù hợp : Kích thước ảnh càng lớn thì số phép tính (FLOPs) càng tăng theo bình phương. </a:t>
            </a:r>
          </a:p>
          <a:p>
            <a:pPr algn="l">
              <a:lnSpc>
                <a:spcPts val="3673"/>
              </a:lnSpc>
            </a:pPr>
            <a:r>
              <a:rPr lang="en-US" sz="2623" b="1">
                <a:solidFill>
                  <a:srgbClr val="000000"/>
                </a:solidFill>
                <a:latin typeface="Inter Bold"/>
                <a:ea typeface="Inter Bold"/>
                <a:cs typeface="Inter Bold"/>
                <a:sym typeface="Inter Bold"/>
              </a:rPr>
              <a:t>Sau khi khảo sát, mô hình với ảnh 1024x1024 cho thấy:</a:t>
            </a:r>
          </a:p>
          <a:p>
            <a:pPr algn="l">
              <a:lnSpc>
                <a:spcPts val="3673"/>
              </a:lnSpc>
            </a:pPr>
            <a:r>
              <a:rPr lang="en-US" sz="2623" b="1">
                <a:solidFill>
                  <a:srgbClr val="000000"/>
                </a:solidFill>
                <a:latin typeface="Inter Bold"/>
                <a:ea typeface="Inter Bold"/>
                <a:cs typeface="Inter Bold"/>
                <a:sym typeface="Inter Bold"/>
              </a:rPr>
              <a:t>• mAP tăng rõ rệt so với 640x640 (đặc biệt với các đường kẻ mảnh, xa camera).</a:t>
            </a:r>
          </a:p>
          <a:p>
            <a:pPr algn="l">
              <a:lnSpc>
                <a:spcPts val="3673"/>
              </a:lnSpc>
            </a:pPr>
            <a:r>
              <a:rPr lang="en-US" sz="2623" b="1">
                <a:solidFill>
                  <a:srgbClr val="000000"/>
                </a:solidFill>
                <a:latin typeface="Inter Bold"/>
                <a:ea typeface="Inter Bold"/>
                <a:cs typeface="Inter Bold"/>
                <a:sym typeface="Inter Bold"/>
              </a:rPr>
              <a:t>• Thời gian suy luận vẫn giữ ở mức chấp nhận được trên GPU T4.</a:t>
            </a:r>
          </a:p>
          <a:p>
            <a:pPr algn="l">
              <a:lnSpc>
                <a:spcPts val="3673"/>
              </a:lnSpc>
            </a:pPr>
            <a:r>
              <a:rPr lang="en-US" sz="2623" b="1">
                <a:solidFill>
                  <a:srgbClr val="000000"/>
                </a:solidFill>
                <a:latin typeface="Inter Bold"/>
                <a:ea typeface="Inter Bold"/>
                <a:cs typeface="Inter Bold"/>
                <a:sym typeface="Inter Bold"/>
              </a:rPr>
              <a:t>Vì vậy, cấu hình 1024x1024 được lựa chọn cho phiên bản cân bằng giữa chất lượng và tốc độ dự đoán.</a:t>
            </a:r>
          </a:p>
        </p:txBody>
      </p:sp>
      <p:sp>
        <p:nvSpPr>
          <p:cNvPr id="23" name="TextBox 23"/>
          <p:cNvSpPr txBox="1"/>
          <p:nvPr/>
        </p:nvSpPr>
        <p:spPr>
          <a:xfrm>
            <a:off x="2271385" y="5373706"/>
            <a:ext cx="12626207" cy="3638677"/>
          </a:xfrm>
          <a:prstGeom prst="rect">
            <a:avLst/>
          </a:prstGeom>
        </p:spPr>
        <p:txBody>
          <a:bodyPr lIns="0" tIns="0" rIns="0" bIns="0" rtlCol="0" anchor="t">
            <a:spAutoFit/>
          </a:bodyPr>
          <a:lstStyle/>
          <a:p>
            <a:pPr algn="l">
              <a:lnSpc>
                <a:spcPts val="3668"/>
              </a:lnSpc>
            </a:pPr>
            <a:r>
              <a:rPr lang="en-US" sz="2620" b="1">
                <a:solidFill>
                  <a:srgbClr val="000000"/>
                </a:solidFill>
                <a:latin typeface="Inter Bold"/>
                <a:ea typeface="Inter Bold"/>
                <a:cs typeface="Inter Bold"/>
                <a:sym typeface="Inter Bold"/>
              </a:rPr>
              <a:t>⭐Giảm số lớp/tầng nếu cần: Trong một số thí nghiệm, nhóm thử các biến thể nhẹ hơn (như YOLOv8m/yolov8l) để so sánh.</a:t>
            </a:r>
          </a:p>
          <a:p>
            <a:pPr algn="l">
              <a:lnSpc>
                <a:spcPts val="3668"/>
              </a:lnSpc>
            </a:pPr>
            <a:r>
              <a:rPr lang="en-US" sz="2620" b="1">
                <a:solidFill>
                  <a:srgbClr val="000000"/>
                </a:solidFill>
                <a:latin typeface="Inter Bold"/>
                <a:ea typeface="Inter Bold"/>
                <a:cs typeface="Inter Bold"/>
                <a:sym typeface="Inter Bold"/>
              </a:rPr>
              <a:t>Kết quả cho thấy:</a:t>
            </a:r>
          </a:p>
          <a:p>
            <a:pPr algn="l">
              <a:lnSpc>
                <a:spcPts val="3668"/>
              </a:lnSpc>
            </a:pPr>
            <a:r>
              <a:rPr lang="en-US" sz="2620" b="1">
                <a:solidFill>
                  <a:srgbClr val="000000"/>
                </a:solidFill>
                <a:latin typeface="Inter Bold"/>
                <a:ea typeface="Inter Bold"/>
                <a:cs typeface="Inter Bold"/>
                <a:sym typeface="Inter Bold"/>
              </a:rPr>
              <a:t>• Mô hình nhỏ hơn cho tốc độ tốt hơn nhưng mAP Pose giảm đáng kể khi xử lý góc quay khó.</a:t>
            </a:r>
          </a:p>
          <a:p>
            <a:pPr algn="l">
              <a:lnSpc>
                <a:spcPts val="3668"/>
              </a:lnSpc>
            </a:pPr>
            <a:r>
              <a:rPr lang="en-US" sz="2620" b="1">
                <a:solidFill>
                  <a:srgbClr val="000000"/>
                </a:solidFill>
                <a:latin typeface="Inter Bold"/>
                <a:ea typeface="Inter Bold"/>
                <a:cs typeface="Inter Bold"/>
                <a:sym typeface="Inter Bold"/>
              </a:rPr>
              <a:t>• Với mục tiêu ưu tiên độ chính xác, nhóm chấp nhận dùng YOLOv8x-pose nhưng kết hợp với các phương pháp tăng tốc suy luận khác (fp16, frame skipping).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89846" y="-1852719"/>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11697849" y="5007204"/>
            <a:ext cx="13050118" cy="1305011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7">
              <a:alphaModFix amt="26000"/>
            </a:blip>
            <a:stretch>
              <a:fillRect/>
            </a:stretch>
          </a:blipFill>
        </p:spPr>
      </p:sp>
      <p:grpSp>
        <p:nvGrpSpPr>
          <p:cNvPr id="11" name="Group 11"/>
          <p:cNvGrpSpPr/>
          <p:nvPr/>
        </p:nvGrpSpPr>
        <p:grpSpPr>
          <a:xfrm>
            <a:off x="15609816" y="204681"/>
            <a:ext cx="388645" cy="3886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709993" y="118308"/>
            <a:ext cx="561392" cy="56139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1629" y="2234563"/>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2271385" y="1547425"/>
            <a:ext cx="15789355" cy="3918184"/>
          </a:xfrm>
          <a:prstGeom prst="rect">
            <a:avLst/>
          </a:prstGeom>
        </p:spPr>
        <p:txBody>
          <a:bodyPr lIns="0" tIns="0" rIns="0" bIns="0" rtlCol="0" anchor="t">
            <a:spAutoFit/>
          </a:bodyPr>
          <a:lstStyle/>
          <a:p>
            <a:pPr algn="l">
              <a:lnSpc>
                <a:spcPts val="3487"/>
              </a:lnSpc>
            </a:pPr>
            <a:r>
              <a:rPr lang="en-US" sz="2490" b="1">
                <a:solidFill>
                  <a:srgbClr val="000000"/>
                </a:solidFill>
                <a:latin typeface="Inter Bold"/>
                <a:ea typeface="Inter Bold"/>
                <a:cs typeface="Inter Bold"/>
                <a:sym typeface="Inter Bold"/>
              </a:rPr>
              <a:t>⭐Sử dụng FP16 (mixed precision): Suy luận với fp16 thay vì fp32:</a:t>
            </a:r>
          </a:p>
          <a:p>
            <a:pPr algn="l">
              <a:lnSpc>
                <a:spcPts val="3487"/>
              </a:lnSpc>
            </a:pPr>
            <a:r>
              <a:rPr lang="en-US" sz="2490" b="1">
                <a:solidFill>
                  <a:srgbClr val="000000"/>
                </a:solidFill>
                <a:latin typeface="Inter Bold"/>
                <a:ea typeface="Inter Bold"/>
                <a:cs typeface="Inter Bold"/>
                <a:sym typeface="Inter Bold"/>
              </a:rPr>
              <a:t>• Giảm một nửa dung lượng bộ nhớ cần để lưu trọng số và activation.</a:t>
            </a:r>
          </a:p>
          <a:p>
            <a:pPr algn="l">
              <a:lnSpc>
                <a:spcPts val="3487"/>
              </a:lnSpc>
            </a:pPr>
            <a:r>
              <a:rPr lang="en-US" sz="2490" b="1">
                <a:solidFill>
                  <a:srgbClr val="000000"/>
                </a:solidFill>
                <a:latin typeface="Inter Bold"/>
                <a:ea typeface="Inter Bold"/>
                <a:cs typeface="Inter Bold"/>
                <a:sym typeface="Inter Bold"/>
              </a:rPr>
              <a:t>• Tận dụng tốt hơn các nhân tính toán chuyên dụng (Tensor Cores) trên GPU NVIDIA.</a:t>
            </a:r>
          </a:p>
          <a:p>
            <a:pPr algn="l">
              <a:lnSpc>
                <a:spcPts val="3487"/>
              </a:lnSpc>
            </a:pPr>
            <a:r>
              <a:rPr lang="en-US" sz="2490" b="1">
                <a:solidFill>
                  <a:srgbClr val="000000"/>
                </a:solidFill>
                <a:latin typeface="Inter Bold"/>
                <a:ea typeface="Inter Bold"/>
                <a:cs typeface="Inter Bold"/>
                <a:sym typeface="Inter Bold"/>
              </a:rPr>
              <a:t>Các bước thực hiện:</a:t>
            </a:r>
          </a:p>
          <a:p>
            <a:pPr algn="l">
              <a:lnSpc>
                <a:spcPts val="3487"/>
              </a:lnSpc>
            </a:pPr>
            <a:r>
              <a:rPr lang="en-US" sz="2490" b="1">
                <a:solidFill>
                  <a:srgbClr val="000000"/>
                </a:solidFill>
                <a:latin typeface="Inter Bold"/>
                <a:ea typeface="Inter Bold"/>
                <a:cs typeface="Inter Bold"/>
                <a:sym typeface="Inter Bold"/>
              </a:rPr>
              <a:t>1. Xuất mô hình từ Ultralytics với tuỳ chọn half=True (khi dự đoán).</a:t>
            </a:r>
          </a:p>
          <a:p>
            <a:pPr algn="l">
              <a:lnSpc>
                <a:spcPts val="3487"/>
              </a:lnSpc>
            </a:pPr>
            <a:r>
              <a:rPr lang="en-US" sz="2490" b="1">
                <a:solidFill>
                  <a:srgbClr val="000000"/>
                </a:solidFill>
                <a:latin typeface="Inter Bold"/>
                <a:ea typeface="Inter Bold"/>
                <a:cs typeface="Inter Bold"/>
                <a:sym typeface="Inter Bold"/>
              </a:rPr>
              <a:t>2. Kiểm tra định tính bằng cách so sánh visual output (box, keypoints) giữa fp32 và fp16 trên cùng ảnh/video.</a:t>
            </a:r>
          </a:p>
          <a:p>
            <a:pPr algn="l">
              <a:lnSpc>
                <a:spcPts val="3487"/>
              </a:lnSpc>
            </a:pPr>
            <a:r>
              <a:rPr lang="en-US" sz="2490" b="1">
                <a:solidFill>
                  <a:srgbClr val="000000"/>
                </a:solidFill>
                <a:latin typeface="Inter Bold"/>
                <a:ea typeface="Inter Bold"/>
                <a:cs typeface="Inter Bold"/>
                <a:sym typeface="Inter Bold"/>
              </a:rPr>
              <a:t>Kết quả: fp16 giúp rút ngắn thời gian dự đoán rõ rệt, trong khi khác biệt mAP không đáng kể.</a:t>
            </a:r>
          </a:p>
          <a:p>
            <a:pPr algn="l">
              <a:lnSpc>
                <a:spcPts val="3487"/>
              </a:lnSpc>
            </a:pPr>
            <a:endParaRPr lang="en-US" sz="2490" b="1">
              <a:solidFill>
                <a:srgbClr val="000000"/>
              </a:solidFill>
              <a:latin typeface="Inter Bold"/>
              <a:ea typeface="Inter Bold"/>
              <a:cs typeface="Inter Bold"/>
              <a:sym typeface="Inter Bold"/>
            </a:endParaRPr>
          </a:p>
        </p:txBody>
      </p:sp>
      <p:sp>
        <p:nvSpPr>
          <p:cNvPr id="21" name="TextBox 21"/>
          <p:cNvSpPr txBox="1"/>
          <p:nvPr/>
        </p:nvSpPr>
        <p:spPr>
          <a:xfrm>
            <a:off x="3256861" y="467223"/>
            <a:ext cx="12547278" cy="717968"/>
          </a:xfrm>
          <a:prstGeom prst="rect">
            <a:avLst/>
          </a:prstGeom>
        </p:spPr>
        <p:txBody>
          <a:bodyPr lIns="0" tIns="0" rIns="0" bIns="0" rtlCol="0" anchor="t">
            <a:spAutoFit/>
          </a:bodyPr>
          <a:lstStyle/>
          <a:p>
            <a:pPr marL="0" lvl="0" indent="0" algn="l">
              <a:lnSpc>
                <a:spcPts val="5606"/>
              </a:lnSpc>
              <a:spcBef>
                <a:spcPct val="0"/>
              </a:spcBef>
            </a:pPr>
            <a:r>
              <a:rPr lang="en-US" sz="5191">
                <a:solidFill>
                  <a:srgbClr val="3876E5"/>
                </a:solidFill>
                <a:latin typeface="Anton"/>
                <a:ea typeface="Anton"/>
                <a:cs typeface="Anton"/>
                <a:sym typeface="Anton"/>
              </a:rPr>
              <a:t>02/ Dự đoán ở mức framework và phần cứng</a:t>
            </a:r>
          </a:p>
        </p:txBody>
      </p:sp>
      <p:sp>
        <p:nvSpPr>
          <p:cNvPr id="22" name="TextBox 22"/>
          <p:cNvSpPr txBox="1"/>
          <p:nvPr/>
        </p:nvSpPr>
        <p:spPr>
          <a:xfrm>
            <a:off x="2271385" y="5270584"/>
            <a:ext cx="15615340" cy="4553839"/>
          </a:xfrm>
          <a:prstGeom prst="rect">
            <a:avLst/>
          </a:prstGeom>
        </p:spPr>
        <p:txBody>
          <a:bodyPr lIns="0" tIns="0" rIns="0" bIns="0" rtlCol="0" anchor="t">
            <a:spAutoFit/>
          </a:bodyPr>
          <a:lstStyle/>
          <a:p>
            <a:pPr algn="l">
              <a:lnSpc>
                <a:spcPts val="3625"/>
              </a:lnSpc>
            </a:pPr>
            <a:r>
              <a:rPr lang="en-US" sz="2589" b="1">
                <a:solidFill>
                  <a:srgbClr val="000000"/>
                </a:solidFill>
                <a:latin typeface="Inter Bold"/>
                <a:ea typeface="Inter Bold"/>
                <a:cs typeface="Inter Bold"/>
                <a:sym typeface="Inter Bold"/>
              </a:rPr>
              <a:t>⭐Export ONNX / TensorRT (thử nghiệm): Để chuẩn bị cho việc triển khai thực tế, nhóm thử:</a:t>
            </a:r>
          </a:p>
          <a:p>
            <a:pPr algn="l">
              <a:lnSpc>
                <a:spcPts val="3625"/>
              </a:lnSpc>
            </a:pPr>
            <a:r>
              <a:rPr lang="en-US" sz="2589" b="1">
                <a:solidFill>
                  <a:srgbClr val="000000"/>
                </a:solidFill>
                <a:latin typeface="Inter Bold"/>
                <a:ea typeface="Inter Bold"/>
                <a:cs typeface="Inter Bold"/>
                <a:sym typeface="Inter Bold"/>
              </a:rPr>
              <a:t>• Export mô hình sang ONNX, cho phép chạy trên nhiều runtime tăng tốc dự đoán.</a:t>
            </a:r>
          </a:p>
          <a:p>
            <a:pPr algn="l">
              <a:lnSpc>
                <a:spcPts val="3625"/>
              </a:lnSpc>
            </a:pPr>
            <a:r>
              <a:rPr lang="en-US" sz="2589" b="1">
                <a:solidFill>
                  <a:srgbClr val="000000"/>
                </a:solidFill>
                <a:latin typeface="Inter Bold"/>
                <a:ea typeface="Inter Bold"/>
                <a:cs typeface="Inter Bold"/>
                <a:sym typeface="Inter Bold"/>
              </a:rPr>
              <a:t>• Xem xét chuyển tiếp sang TensorRT để tăng hiệu suất dự đoán (fusion, kernel tuning).</a:t>
            </a:r>
          </a:p>
          <a:p>
            <a:pPr algn="l">
              <a:lnSpc>
                <a:spcPts val="3625"/>
              </a:lnSpc>
            </a:pPr>
            <a:r>
              <a:rPr lang="en-US" sz="2589" b="1">
                <a:solidFill>
                  <a:srgbClr val="000000"/>
                </a:solidFill>
                <a:latin typeface="Inter Bold"/>
                <a:ea typeface="Inter Bold"/>
                <a:cs typeface="Inter Bold"/>
                <a:sym typeface="Inter Bold"/>
              </a:rPr>
              <a:t>Trong điều kiện học phần:</a:t>
            </a:r>
          </a:p>
          <a:p>
            <a:pPr algn="l">
              <a:lnSpc>
                <a:spcPts val="3625"/>
              </a:lnSpc>
            </a:pPr>
            <a:r>
              <a:rPr lang="en-US" sz="2589" b="1">
                <a:solidFill>
                  <a:srgbClr val="000000"/>
                </a:solidFill>
                <a:latin typeface="Inter Bold"/>
                <a:ea typeface="Inter Bold"/>
                <a:cs typeface="Inter Bold"/>
                <a:sym typeface="Inter Bold"/>
              </a:rPr>
              <a:t>• Việc export ONNX thành công, nhưng chưa triển khai sâu vì hạn chế thời gian và cấu hình</a:t>
            </a:r>
          </a:p>
          <a:p>
            <a:pPr algn="l">
              <a:lnSpc>
                <a:spcPts val="3625"/>
              </a:lnSpc>
            </a:pPr>
            <a:r>
              <a:rPr lang="en-US" sz="2589" b="1">
                <a:solidFill>
                  <a:srgbClr val="000000"/>
                </a:solidFill>
                <a:latin typeface="Inter Bold"/>
                <a:ea typeface="Inter Bold"/>
                <a:cs typeface="Inter Bold"/>
                <a:sym typeface="Inter Bold"/>
              </a:rPr>
              <a:t>máy.</a:t>
            </a:r>
          </a:p>
          <a:p>
            <a:pPr algn="l">
              <a:lnSpc>
                <a:spcPts val="3625"/>
              </a:lnSpc>
            </a:pPr>
            <a:r>
              <a:rPr lang="en-US" sz="2589" b="1">
                <a:solidFill>
                  <a:srgbClr val="000000"/>
                </a:solidFill>
                <a:latin typeface="Inter Bold"/>
                <a:ea typeface="Inter Bold"/>
                <a:cs typeface="Inter Bold"/>
                <a:sym typeface="Inter Bold"/>
              </a:rPr>
              <a:t>• Việc build engine TensorRT trên máy cloud mất nhiều thời gian, chưa kịp hoàn thiện cho</a:t>
            </a:r>
          </a:p>
          <a:p>
            <a:pPr algn="l">
              <a:lnSpc>
                <a:spcPts val="3625"/>
              </a:lnSpc>
            </a:pPr>
            <a:r>
              <a:rPr lang="en-US" sz="2589" b="1">
                <a:solidFill>
                  <a:srgbClr val="000000"/>
                </a:solidFill>
                <a:latin typeface="Inter Bold"/>
                <a:ea typeface="Inter Bold"/>
                <a:cs typeface="Inter Bold"/>
                <a:sym typeface="Inter Bold"/>
              </a:rPr>
              <a:t>phiên bản cuối.</a:t>
            </a:r>
          </a:p>
          <a:p>
            <a:pPr algn="l">
              <a:lnSpc>
                <a:spcPts val="3625"/>
              </a:lnSpc>
            </a:pPr>
            <a:r>
              <a:rPr lang="en-US" sz="2589" b="1">
                <a:solidFill>
                  <a:srgbClr val="000000"/>
                </a:solidFill>
                <a:latin typeface="Inter Bold"/>
                <a:ea typeface="Inter Bold"/>
                <a:cs typeface="Inter Bold"/>
                <a:sym typeface="Inter Bold"/>
              </a:rPr>
              <a:t>Tuy vậy, phần thử nghiệm ONNX/TensorRT cho thấy đây là hướng phù hợp để nâng cấp hệ</a:t>
            </a:r>
          </a:p>
          <a:p>
            <a:pPr algn="l">
              <a:lnSpc>
                <a:spcPts val="3625"/>
              </a:lnSpc>
            </a:pPr>
            <a:r>
              <a:rPr lang="en-US" sz="2589" b="1">
                <a:solidFill>
                  <a:srgbClr val="000000"/>
                </a:solidFill>
                <a:latin typeface="Inter Bold"/>
                <a:ea typeface="Inter Bold"/>
                <a:cs typeface="Inter Bold"/>
                <a:sym typeface="Inter Bold"/>
              </a:rPr>
              <a:t>thống dự đoán trong tương la</a:t>
            </a:r>
          </a:p>
        </p:txBody>
      </p:sp>
      <p:sp>
        <p:nvSpPr>
          <p:cNvPr id="23" name="Freeform 23"/>
          <p:cNvSpPr/>
          <p:nvPr/>
        </p:nvSpPr>
        <p:spPr>
          <a:xfrm>
            <a:off x="16335825" y="7936851"/>
            <a:ext cx="2110985" cy="1887572"/>
          </a:xfrm>
          <a:custGeom>
            <a:avLst/>
            <a:gdLst/>
            <a:ahLst/>
            <a:cxnLst/>
            <a:rect l="l" t="t" r="r" b="b"/>
            <a:pathLst>
              <a:path w="2110985" h="1887572">
                <a:moveTo>
                  <a:pt x="0" y="0"/>
                </a:moveTo>
                <a:lnTo>
                  <a:pt x="2110985" y="0"/>
                </a:lnTo>
                <a:lnTo>
                  <a:pt x="2110985" y="1887572"/>
                </a:lnTo>
                <a:lnTo>
                  <a:pt x="0" y="1887572"/>
                </a:lnTo>
                <a:lnTo>
                  <a:pt x="0" y="0"/>
                </a:lnTo>
                <a:close/>
              </a:path>
            </a:pathLst>
          </a:custGeom>
          <a:blipFill>
            <a:blip r:embed="rId8"/>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9530" y="-1942456"/>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4256316" y="8540405"/>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604589" y="4804614"/>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3874262" y="5571191"/>
            <a:ext cx="4867997" cy="4352801"/>
          </a:xfrm>
          <a:custGeom>
            <a:avLst/>
            <a:gdLst/>
            <a:ahLst/>
            <a:cxnLst/>
            <a:rect l="l" t="t" r="r" b="b"/>
            <a:pathLst>
              <a:path w="4867997" h="4352801">
                <a:moveTo>
                  <a:pt x="0" y="0"/>
                </a:moveTo>
                <a:lnTo>
                  <a:pt x="4867996" y="0"/>
                </a:lnTo>
                <a:lnTo>
                  <a:pt x="4867996" y="4352800"/>
                </a:lnTo>
                <a:lnTo>
                  <a:pt x="0" y="4352800"/>
                </a:lnTo>
                <a:lnTo>
                  <a:pt x="0" y="0"/>
                </a:lnTo>
                <a:close/>
              </a:path>
            </a:pathLst>
          </a:custGeom>
          <a:blipFill>
            <a:blip r:embed="rId7"/>
            <a:stretch>
              <a:fillRect/>
            </a:stretch>
          </a:blipFill>
        </p:spPr>
      </p:sp>
      <p:sp>
        <p:nvSpPr>
          <p:cNvPr id="12" name="Freeform 12"/>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3" name="Group 13"/>
          <p:cNvGrpSpPr/>
          <p:nvPr/>
        </p:nvGrpSpPr>
        <p:grpSpPr>
          <a:xfrm>
            <a:off x="15609816" y="204681"/>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675435" y="118308"/>
            <a:ext cx="561392" cy="56139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13492207" y="8047207"/>
            <a:ext cx="874205" cy="876065"/>
          </a:xfrm>
          <a:custGeom>
            <a:avLst/>
            <a:gdLst/>
            <a:ahLst/>
            <a:cxnLst/>
            <a:rect l="l" t="t" r="r" b="b"/>
            <a:pathLst>
              <a:path w="874205" h="876065">
                <a:moveTo>
                  <a:pt x="0" y="0"/>
                </a:moveTo>
                <a:lnTo>
                  <a:pt x="874205" y="0"/>
                </a:lnTo>
                <a:lnTo>
                  <a:pt x="874205" y="876065"/>
                </a:lnTo>
                <a:lnTo>
                  <a:pt x="0" y="876065"/>
                </a:lnTo>
                <a:lnTo>
                  <a:pt x="0" y="0"/>
                </a:lnTo>
                <a:close/>
              </a:path>
            </a:pathLst>
          </a:custGeom>
          <a:blipFill>
            <a:blip r:embed="rId8">
              <a:alphaModFix amt="26000"/>
            </a:blip>
            <a:stretch>
              <a:fillRect/>
            </a:stretch>
          </a:blipFill>
        </p:spPr>
      </p:sp>
      <p:grpSp>
        <p:nvGrpSpPr>
          <p:cNvPr id="20" name="Group 20"/>
          <p:cNvGrpSpPr/>
          <p:nvPr/>
        </p:nvGrpSpPr>
        <p:grpSpPr>
          <a:xfrm>
            <a:off x="14256316" y="8346082"/>
            <a:ext cx="388645" cy="3886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0" y="2795955"/>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4" name="Group 24"/>
          <p:cNvGrpSpPr/>
          <p:nvPr/>
        </p:nvGrpSpPr>
        <p:grpSpPr>
          <a:xfrm>
            <a:off x="171629" y="2234563"/>
            <a:ext cx="561392" cy="56139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2420209" y="2026920"/>
            <a:ext cx="14363519" cy="3116580"/>
          </a:xfrm>
          <a:prstGeom prst="rect">
            <a:avLst/>
          </a:prstGeom>
        </p:spPr>
        <p:txBody>
          <a:bodyPr lIns="0" tIns="0" rIns="0" bIns="0" rtlCol="0" anchor="t">
            <a:spAutoFit/>
          </a:bodyPr>
          <a:lstStyle/>
          <a:p>
            <a:pPr algn="l">
              <a:lnSpc>
                <a:spcPts val="3569"/>
              </a:lnSpc>
            </a:pPr>
            <a:r>
              <a:rPr lang="en-US" sz="2550" b="1">
                <a:solidFill>
                  <a:srgbClr val="000000"/>
                </a:solidFill>
                <a:latin typeface="Inter Bold"/>
                <a:ea typeface="Inter Bold"/>
                <a:cs typeface="Inter Bold"/>
                <a:sym typeface="Inter Bold"/>
              </a:rPr>
              <a:t>⭐ Dự đoán thưa (Frame Skipping)</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Chỉ chạy mô hình trên mỗi frame thứ k (ví dụ k = 5).</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Các frame giữa → dùng lại kết quả gần nhất.</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Ưu điểm: tăng tốc ~k lần, dễ triển khai.</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Nhược điểm: giật khi cảnh thay đổi nhanh.</a:t>
            </a:r>
          </a:p>
          <a:p>
            <a:pPr algn="l">
              <a:lnSpc>
                <a:spcPts val="3569"/>
              </a:lnSpc>
            </a:pPr>
            <a:endParaRPr lang="en-US" sz="2550" b="1">
              <a:solidFill>
                <a:srgbClr val="000000"/>
              </a:solidFill>
              <a:latin typeface="Inter Bold"/>
              <a:ea typeface="Inter Bold"/>
              <a:cs typeface="Inter Bold"/>
              <a:sym typeface="Inter Bold"/>
            </a:endParaRPr>
          </a:p>
          <a:p>
            <a:pPr algn="l">
              <a:lnSpc>
                <a:spcPts val="3569"/>
              </a:lnSpc>
            </a:pPr>
            <a:endParaRPr lang="en-US" sz="2550" b="1">
              <a:solidFill>
                <a:srgbClr val="000000"/>
              </a:solidFill>
              <a:latin typeface="Inter Bold"/>
              <a:ea typeface="Inter Bold"/>
              <a:cs typeface="Inter Bold"/>
              <a:sym typeface="Inter Bold"/>
            </a:endParaRPr>
          </a:p>
        </p:txBody>
      </p:sp>
      <p:sp>
        <p:nvSpPr>
          <p:cNvPr id="28" name="TextBox 28"/>
          <p:cNvSpPr txBox="1"/>
          <p:nvPr/>
        </p:nvSpPr>
        <p:spPr>
          <a:xfrm>
            <a:off x="2420209" y="1076325"/>
            <a:ext cx="13043374" cy="1400175"/>
          </a:xfrm>
          <a:prstGeom prst="rect">
            <a:avLst/>
          </a:prstGeom>
        </p:spPr>
        <p:txBody>
          <a:bodyPr lIns="0" tIns="0" rIns="0" bIns="0" rtlCol="0" anchor="t">
            <a:spAutoFit/>
          </a:bodyPr>
          <a:lstStyle/>
          <a:p>
            <a:pPr algn="l">
              <a:lnSpc>
                <a:spcPts val="5400"/>
              </a:lnSpc>
            </a:pPr>
            <a:r>
              <a:rPr lang="en-US" sz="5000">
                <a:solidFill>
                  <a:srgbClr val="3876E5"/>
                </a:solidFill>
                <a:latin typeface="Anton"/>
                <a:ea typeface="Anton"/>
                <a:cs typeface="Anton"/>
                <a:sym typeface="Anton"/>
              </a:rPr>
              <a:t>03/Dự đoán ở mức thuật toán suy luận video</a:t>
            </a:r>
          </a:p>
          <a:p>
            <a:pPr marL="0" lvl="0" indent="0" algn="l">
              <a:lnSpc>
                <a:spcPts val="5400"/>
              </a:lnSpc>
              <a:spcBef>
                <a:spcPct val="0"/>
              </a:spcBef>
            </a:pPr>
            <a:endParaRPr lang="en-US" sz="5000">
              <a:solidFill>
                <a:srgbClr val="3876E5"/>
              </a:solidFill>
              <a:latin typeface="Anton"/>
              <a:ea typeface="Anton"/>
              <a:cs typeface="Anton"/>
              <a:sym typeface="Anton"/>
            </a:endParaRPr>
          </a:p>
        </p:txBody>
      </p:sp>
      <p:sp>
        <p:nvSpPr>
          <p:cNvPr id="29" name="TextBox 29"/>
          <p:cNvSpPr txBox="1"/>
          <p:nvPr/>
        </p:nvSpPr>
        <p:spPr>
          <a:xfrm>
            <a:off x="2420209" y="4482952"/>
            <a:ext cx="11946203" cy="3564255"/>
          </a:xfrm>
          <a:prstGeom prst="rect">
            <a:avLst/>
          </a:prstGeom>
        </p:spPr>
        <p:txBody>
          <a:bodyPr lIns="0" tIns="0" rIns="0" bIns="0" rtlCol="0" anchor="t">
            <a:spAutoFit/>
          </a:bodyPr>
          <a:lstStyle/>
          <a:p>
            <a:pPr algn="l">
              <a:lnSpc>
                <a:spcPts val="3569"/>
              </a:lnSpc>
            </a:pPr>
            <a:r>
              <a:rPr lang="en-US" sz="2550" b="1">
                <a:solidFill>
                  <a:srgbClr val="000000"/>
                </a:solidFill>
                <a:latin typeface="Inter Bold"/>
                <a:ea typeface="Inter Bold"/>
                <a:cs typeface="Inter Bold"/>
                <a:sym typeface="Inter Bold"/>
              </a:rPr>
              <a:t>⭐ Dự đoán thưa + Nội suy Keypoints</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Chạy mô hình trên các frame 0, 5, 10…</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Các frame 1–4 → nội suy tuyến tính toạ độ keypoints.</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Hiệu quả:</a:t>
            </a:r>
          </a:p>
          <a:p>
            <a:pPr marL="1101090" lvl="2" indent="-367030" algn="l">
              <a:lnSpc>
                <a:spcPts val="3569"/>
              </a:lnSpc>
              <a:buFont typeface="Arial"/>
              <a:buChar char="⚬"/>
            </a:pPr>
            <a:r>
              <a:rPr lang="en-US" sz="2550" b="1">
                <a:solidFill>
                  <a:srgbClr val="000000"/>
                </a:solidFill>
                <a:latin typeface="Inter Bold"/>
                <a:ea typeface="Inter Bold"/>
                <a:cs typeface="Inter Bold"/>
                <a:sym typeface="Inter Bold"/>
              </a:rPr>
              <a:t>FPS tăng mạnh.</a:t>
            </a:r>
          </a:p>
          <a:p>
            <a:pPr marL="1101090" lvl="2" indent="-367030" algn="l">
              <a:lnSpc>
                <a:spcPts val="3569"/>
              </a:lnSpc>
              <a:buFont typeface="Arial"/>
              <a:buChar char="⚬"/>
            </a:pPr>
            <a:r>
              <a:rPr lang="en-US" sz="2550" b="1">
                <a:solidFill>
                  <a:srgbClr val="000000"/>
                </a:solidFill>
                <a:latin typeface="Inter Bold"/>
                <a:ea typeface="Inter Bold"/>
                <a:cs typeface="Inter Bold"/>
                <a:sym typeface="Inter Bold"/>
              </a:rPr>
              <a:t>Chuyển động keypoints mượt hơn lặp đơn thuần.</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Hạn chế: nội suy kém khi zoom/pan nhanh.</a:t>
            </a:r>
          </a:p>
          <a:p>
            <a:pPr algn="l">
              <a:lnSpc>
                <a:spcPts val="3569"/>
              </a:lnSpc>
            </a:pPr>
            <a:endParaRPr lang="en-US" sz="2550" b="1">
              <a:solidFill>
                <a:srgbClr val="000000"/>
              </a:solidFill>
              <a:latin typeface="Inter Bold"/>
              <a:ea typeface="Inter Bold"/>
              <a:cs typeface="Inter Bold"/>
              <a:sym typeface="Inter Bold"/>
            </a:endParaRPr>
          </a:p>
        </p:txBody>
      </p:sp>
      <p:sp>
        <p:nvSpPr>
          <p:cNvPr id="30" name="TextBox 30"/>
          <p:cNvSpPr txBox="1"/>
          <p:nvPr/>
        </p:nvSpPr>
        <p:spPr>
          <a:xfrm>
            <a:off x="2420209" y="7788845"/>
            <a:ext cx="11946203" cy="2221230"/>
          </a:xfrm>
          <a:prstGeom prst="rect">
            <a:avLst/>
          </a:prstGeom>
        </p:spPr>
        <p:txBody>
          <a:bodyPr lIns="0" tIns="0" rIns="0" bIns="0" rtlCol="0" anchor="t">
            <a:spAutoFit/>
          </a:bodyPr>
          <a:lstStyle/>
          <a:p>
            <a:pPr algn="l">
              <a:lnSpc>
                <a:spcPts val="3569"/>
              </a:lnSpc>
            </a:pPr>
            <a:r>
              <a:rPr lang="en-US" sz="2550" b="1">
                <a:solidFill>
                  <a:srgbClr val="000000"/>
                </a:solidFill>
                <a:latin typeface="Inter Bold"/>
                <a:ea typeface="Inter Bold"/>
                <a:cs typeface="Inter Bold"/>
                <a:sym typeface="Inter Bold"/>
              </a:rPr>
              <a:t>⭐ Batch Inference (nếu GPU đủ mạnh)</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Gom nhiều frame thành một batch để dự đoán cùng lúc.</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Giảm overhead kernel, tận dụng tốt GPU.</a:t>
            </a:r>
          </a:p>
          <a:p>
            <a:pPr marL="550545" lvl="1" indent="-275272" algn="l">
              <a:lnSpc>
                <a:spcPts val="3569"/>
              </a:lnSpc>
              <a:buFont typeface="Arial"/>
              <a:buChar char="•"/>
            </a:pPr>
            <a:r>
              <a:rPr lang="en-US" sz="2550" b="1">
                <a:solidFill>
                  <a:srgbClr val="000000"/>
                </a:solidFill>
                <a:latin typeface="Inter Bold"/>
                <a:ea typeface="Inter Bold"/>
                <a:cs typeface="Inter Bold"/>
                <a:sym typeface="Inter Bold"/>
              </a:rPr>
              <a:t>Tăng throughput khi xử lý video offline.</a:t>
            </a:r>
          </a:p>
          <a:p>
            <a:pPr algn="l">
              <a:lnSpc>
                <a:spcPts val="3569"/>
              </a:lnSpc>
            </a:pPr>
            <a:endParaRPr lang="en-US" sz="2550" b="1">
              <a:solidFill>
                <a:srgbClr val="000000"/>
              </a:solidFill>
              <a:latin typeface="Inter Bold"/>
              <a:ea typeface="Inter Bold"/>
              <a:cs typeface="Inter Bold"/>
              <a:sym typeface="Inter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13568">
            <a:off x="-2009744" y="-1406014"/>
            <a:ext cx="6259168" cy="4475305"/>
          </a:xfrm>
          <a:custGeom>
            <a:avLst/>
            <a:gdLst/>
            <a:ahLst/>
            <a:cxnLst/>
            <a:rect l="l" t="t" r="r" b="b"/>
            <a:pathLst>
              <a:path w="6259168" h="4475305">
                <a:moveTo>
                  <a:pt x="0" y="0"/>
                </a:moveTo>
                <a:lnTo>
                  <a:pt x="6259168" y="0"/>
                </a:lnTo>
                <a:lnTo>
                  <a:pt x="6259168" y="4475305"/>
                </a:lnTo>
                <a:lnTo>
                  <a:pt x="0" y="4475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flipV="1">
            <a:off x="13458343" y="8047207"/>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5496359" y="7077249"/>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11794" y="3649277"/>
            <a:ext cx="5819797" cy="5759174"/>
          </a:xfrm>
          <a:custGeom>
            <a:avLst/>
            <a:gdLst/>
            <a:ahLst/>
            <a:cxnLst/>
            <a:rect l="l" t="t" r="r" b="b"/>
            <a:pathLst>
              <a:path w="5819797" h="5759174">
                <a:moveTo>
                  <a:pt x="0" y="0"/>
                </a:moveTo>
                <a:lnTo>
                  <a:pt x="5819796" y="0"/>
                </a:lnTo>
                <a:lnTo>
                  <a:pt x="5819796" y="5759174"/>
                </a:lnTo>
                <a:lnTo>
                  <a:pt x="0" y="5759174"/>
                </a:lnTo>
                <a:lnTo>
                  <a:pt x="0" y="0"/>
                </a:lnTo>
                <a:close/>
              </a:path>
            </a:pathLst>
          </a:custGeom>
          <a:blipFill>
            <a:blip r:embed="rId6"/>
            <a:stretch>
              <a:fillRect/>
            </a:stretch>
          </a:blipFill>
        </p:spPr>
      </p:sp>
      <p:sp>
        <p:nvSpPr>
          <p:cNvPr id="12" name="Freeform 12"/>
          <p:cNvSpPr/>
          <p:nvPr/>
        </p:nvSpPr>
        <p:spPr>
          <a:xfrm>
            <a:off x="15571716" y="-114226"/>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7">
              <a:alphaModFix amt="26000"/>
            </a:blip>
            <a:stretch>
              <a:fillRect/>
            </a:stretch>
          </a:blipFill>
        </p:spPr>
      </p:sp>
      <p:grpSp>
        <p:nvGrpSpPr>
          <p:cNvPr id="13" name="Group 13"/>
          <p:cNvGrpSpPr/>
          <p:nvPr/>
        </p:nvGrpSpPr>
        <p:grpSpPr>
          <a:xfrm>
            <a:off x="15609816" y="-95176"/>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5804139" y="8642716"/>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7">
              <a:alphaModFix amt="26000"/>
            </a:blip>
            <a:stretch>
              <a:fillRect/>
            </a:stretch>
          </a:blipFill>
        </p:spPr>
      </p:sp>
      <p:grpSp>
        <p:nvGrpSpPr>
          <p:cNvPr id="17" name="Group 17"/>
          <p:cNvGrpSpPr/>
          <p:nvPr/>
        </p:nvGrpSpPr>
        <p:grpSpPr>
          <a:xfrm>
            <a:off x="15842239" y="8661766"/>
            <a:ext cx="388645" cy="38864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211794" y="760449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7">
              <a:alphaModFix amt="26000"/>
            </a:blip>
            <a:stretch>
              <a:fillRect/>
            </a:stretch>
          </a:blipFill>
        </p:spPr>
      </p:sp>
      <p:grpSp>
        <p:nvGrpSpPr>
          <p:cNvPr id="21" name="Group 21"/>
          <p:cNvGrpSpPr/>
          <p:nvPr/>
        </p:nvGrpSpPr>
        <p:grpSpPr>
          <a:xfrm>
            <a:off x="-156759" y="7632008"/>
            <a:ext cx="561392" cy="56139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6262529" y="3095102"/>
            <a:ext cx="4878199" cy="886174"/>
          </a:xfrm>
          <a:prstGeom prst="rect">
            <a:avLst/>
          </a:prstGeom>
        </p:spPr>
        <p:txBody>
          <a:bodyPr lIns="0" tIns="0" rIns="0" bIns="0" rtlCol="0" anchor="t">
            <a:spAutoFit/>
          </a:bodyPr>
          <a:lstStyle/>
          <a:p>
            <a:pPr marL="0" lvl="0" indent="0" algn="l">
              <a:lnSpc>
                <a:spcPts val="6808"/>
              </a:lnSpc>
              <a:spcBef>
                <a:spcPct val="0"/>
              </a:spcBef>
            </a:pPr>
            <a:r>
              <a:rPr lang="en-US" sz="6303">
                <a:solidFill>
                  <a:srgbClr val="3876E5"/>
                </a:solidFill>
                <a:latin typeface="Anton"/>
                <a:ea typeface="Anton"/>
                <a:cs typeface="Anton"/>
                <a:sym typeface="Anton"/>
              </a:rPr>
              <a:t>01/ Chỉ số mAP</a:t>
            </a:r>
          </a:p>
        </p:txBody>
      </p:sp>
      <p:sp>
        <p:nvSpPr>
          <p:cNvPr id="25" name="TextBox 25"/>
          <p:cNvSpPr txBox="1"/>
          <p:nvPr/>
        </p:nvSpPr>
        <p:spPr>
          <a:xfrm>
            <a:off x="6262529" y="4733751"/>
            <a:ext cx="8245857" cy="886174"/>
          </a:xfrm>
          <a:prstGeom prst="rect">
            <a:avLst/>
          </a:prstGeom>
        </p:spPr>
        <p:txBody>
          <a:bodyPr lIns="0" tIns="0" rIns="0" bIns="0" rtlCol="0" anchor="t">
            <a:spAutoFit/>
          </a:bodyPr>
          <a:lstStyle/>
          <a:p>
            <a:pPr marL="0" lvl="0" indent="0" algn="l">
              <a:lnSpc>
                <a:spcPts val="6808"/>
              </a:lnSpc>
              <a:spcBef>
                <a:spcPct val="0"/>
              </a:spcBef>
            </a:pPr>
            <a:r>
              <a:rPr lang="en-US" sz="6303">
                <a:solidFill>
                  <a:srgbClr val="3876E5"/>
                </a:solidFill>
                <a:latin typeface="Anton"/>
                <a:ea typeface="Anton"/>
                <a:cs typeface="Anton"/>
                <a:sym typeface="Anton"/>
              </a:rPr>
              <a:t>02/ Kết quả định lượng</a:t>
            </a:r>
          </a:p>
        </p:txBody>
      </p:sp>
      <p:sp>
        <p:nvSpPr>
          <p:cNvPr id="26" name="TextBox 26"/>
          <p:cNvSpPr txBox="1"/>
          <p:nvPr/>
        </p:nvSpPr>
        <p:spPr>
          <a:xfrm>
            <a:off x="6262529" y="6367650"/>
            <a:ext cx="9541610" cy="1742950"/>
          </a:xfrm>
          <a:prstGeom prst="rect">
            <a:avLst/>
          </a:prstGeom>
        </p:spPr>
        <p:txBody>
          <a:bodyPr lIns="0" tIns="0" rIns="0" bIns="0" rtlCol="0" anchor="t">
            <a:spAutoFit/>
          </a:bodyPr>
          <a:lstStyle/>
          <a:p>
            <a:pPr marL="0" lvl="0" indent="0" algn="l">
              <a:lnSpc>
                <a:spcPts val="6808"/>
              </a:lnSpc>
              <a:spcBef>
                <a:spcPct val="0"/>
              </a:spcBef>
            </a:pPr>
            <a:r>
              <a:rPr lang="en-US" sz="6303">
                <a:solidFill>
                  <a:srgbClr val="3876E5"/>
                </a:solidFill>
                <a:latin typeface="Anton"/>
                <a:ea typeface="Anton"/>
                <a:cs typeface="Anton"/>
                <a:sym typeface="Anton"/>
              </a:rPr>
              <a:t>03/ Ảnh hưởng của dữ liệu và siêu tham số</a:t>
            </a:r>
          </a:p>
        </p:txBody>
      </p:sp>
      <p:sp>
        <p:nvSpPr>
          <p:cNvPr id="27" name="TextBox 27"/>
          <p:cNvSpPr txBox="1"/>
          <p:nvPr/>
        </p:nvSpPr>
        <p:spPr>
          <a:xfrm>
            <a:off x="4980063" y="1060229"/>
            <a:ext cx="11355762" cy="929259"/>
          </a:xfrm>
          <a:prstGeom prst="rect">
            <a:avLst/>
          </a:prstGeom>
        </p:spPr>
        <p:txBody>
          <a:bodyPr lIns="0" tIns="0" rIns="0" bIns="0" rtlCol="0" anchor="t">
            <a:spAutoFit/>
          </a:bodyPr>
          <a:lstStyle/>
          <a:p>
            <a:pPr algn="l">
              <a:lnSpc>
                <a:spcPts val="7128"/>
              </a:lnSpc>
            </a:pPr>
            <a:r>
              <a:rPr lang="en-US" sz="6600">
                <a:solidFill>
                  <a:srgbClr val="2251B5"/>
                </a:solidFill>
                <a:latin typeface="Anton"/>
                <a:ea typeface="Anton"/>
                <a:cs typeface="Anton"/>
                <a:sym typeface="Anton"/>
              </a:rPr>
              <a:t>KẾT QUẢ THỰC NGHIỆM MÔ HÌNH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4605" y="-1942456"/>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4825302" y="8827486"/>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604589" y="4804614"/>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825302" y="4187604"/>
            <a:ext cx="4867997" cy="4352801"/>
          </a:xfrm>
          <a:custGeom>
            <a:avLst/>
            <a:gdLst/>
            <a:ahLst/>
            <a:cxnLst/>
            <a:rect l="l" t="t" r="r" b="b"/>
            <a:pathLst>
              <a:path w="4867997" h="4352801">
                <a:moveTo>
                  <a:pt x="0" y="0"/>
                </a:moveTo>
                <a:lnTo>
                  <a:pt x="4867996" y="0"/>
                </a:lnTo>
                <a:lnTo>
                  <a:pt x="4867996" y="4352801"/>
                </a:lnTo>
                <a:lnTo>
                  <a:pt x="0" y="4352801"/>
                </a:lnTo>
                <a:lnTo>
                  <a:pt x="0" y="0"/>
                </a:lnTo>
                <a:close/>
              </a:path>
            </a:pathLst>
          </a:custGeom>
          <a:blipFill>
            <a:blip r:embed="rId7"/>
            <a:stretch>
              <a:fillRect/>
            </a:stretch>
          </a:blipFill>
        </p:spPr>
      </p:sp>
      <p:sp>
        <p:nvSpPr>
          <p:cNvPr id="12" name="TextBox 12"/>
          <p:cNvSpPr txBox="1"/>
          <p:nvPr/>
        </p:nvSpPr>
        <p:spPr>
          <a:xfrm>
            <a:off x="4184058" y="559398"/>
            <a:ext cx="10973033" cy="1127760"/>
          </a:xfrm>
          <a:prstGeom prst="rect">
            <a:avLst/>
          </a:prstGeom>
        </p:spPr>
        <p:txBody>
          <a:bodyPr lIns="0" tIns="0" rIns="0" bIns="0" rtlCol="0" anchor="t">
            <a:spAutoFit/>
          </a:bodyPr>
          <a:lstStyle/>
          <a:p>
            <a:pPr algn="ctr">
              <a:lnSpc>
                <a:spcPts val="9240"/>
              </a:lnSpc>
            </a:pPr>
            <a:r>
              <a:rPr lang="en-US" sz="6600" spc="125">
                <a:solidFill>
                  <a:srgbClr val="2251B5"/>
                </a:solidFill>
                <a:latin typeface="Anton"/>
                <a:ea typeface="Anton"/>
                <a:cs typeface="Anton"/>
                <a:sym typeface="Anton"/>
              </a:rPr>
              <a:t>KẾT QUẢ THỰC NGHIỆM MÔ HÌNH</a:t>
            </a:r>
          </a:p>
        </p:txBody>
      </p:sp>
      <p:sp>
        <p:nvSpPr>
          <p:cNvPr id="13" name="Freeform 13"/>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609816" y="20468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2487719" y="114944"/>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1629" y="2234563"/>
            <a:ext cx="561392" cy="56139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2187410" y="1883880"/>
            <a:ext cx="1016208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01/ Chỉ số mAP</a:t>
            </a:r>
          </a:p>
        </p:txBody>
      </p:sp>
      <p:sp>
        <p:nvSpPr>
          <p:cNvPr id="24" name="TextBox 24"/>
          <p:cNvSpPr txBox="1"/>
          <p:nvPr/>
        </p:nvSpPr>
        <p:spPr>
          <a:xfrm>
            <a:off x="2136569" y="2761031"/>
            <a:ext cx="14363519" cy="2450999"/>
          </a:xfrm>
          <a:prstGeom prst="rect">
            <a:avLst/>
          </a:prstGeom>
        </p:spPr>
        <p:txBody>
          <a:bodyPr lIns="0" tIns="0" rIns="0" bIns="0" rtlCol="0" anchor="t">
            <a:spAutoFit/>
          </a:bodyPr>
          <a:lstStyle/>
          <a:p>
            <a:pPr algn="l">
              <a:lnSpc>
                <a:spcPts val="3953"/>
              </a:lnSpc>
            </a:pPr>
            <a:r>
              <a:rPr lang="en-US" sz="2823" b="1">
                <a:solidFill>
                  <a:srgbClr val="000000"/>
                </a:solidFill>
                <a:latin typeface="Inter Bold"/>
                <a:ea typeface="Inter Bold"/>
                <a:cs typeface="Inter Bold"/>
                <a:sym typeface="Inter Bold"/>
              </a:rPr>
              <a:t>⭐ Định nghĩa: </a:t>
            </a:r>
          </a:p>
          <a:p>
            <a:pPr marL="609663" lvl="1" indent="-304832" algn="l">
              <a:lnSpc>
                <a:spcPts val="3953"/>
              </a:lnSpc>
              <a:buFont typeface="Arial"/>
              <a:buChar char="•"/>
            </a:pPr>
            <a:r>
              <a:rPr lang="en-US" sz="2823" b="1">
                <a:solidFill>
                  <a:srgbClr val="000000"/>
                </a:solidFill>
                <a:latin typeface="Inter Bold"/>
                <a:ea typeface="Inter Bold"/>
                <a:cs typeface="Inter Bold"/>
                <a:sym typeface="Inter Bold"/>
              </a:rPr>
              <a:t>mAP là thước đo hiệu suất quan trọng trong thị giác máy tính.</a:t>
            </a:r>
          </a:p>
          <a:p>
            <a:pPr marL="609663" lvl="1" indent="-304832" algn="l">
              <a:lnSpc>
                <a:spcPts val="3953"/>
              </a:lnSpc>
              <a:buFont typeface="Arial"/>
              <a:buChar char="•"/>
            </a:pPr>
            <a:r>
              <a:rPr lang="en-US" sz="2823" b="1">
                <a:solidFill>
                  <a:srgbClr val="000000"/>
                </a:solidFill>
                <a:latin typeface="Inter Bold"/>
                <a:ea typeface="Inter Bold"/>
                <a:cs typeface="Inter Bold"/>
                <a:sym typeface="Inter Bold"/>
              </a:rPr>
              <a:t>Đánh giá đồng thời: Phân loại chính xác đối tượng (Box) và Định vị chính xác keypoints (Pose)</a:t>
            </a:r>
          </a:p>
          <a:p>
            <a:pPr marL="609663" lvl="1" indent="-304832" algn="l">
              <a:lnSpc>
                <a:spcPts val="3953"/>
              </a:lnSpc>
              <a:buFont typeface="Arial"/>
              <a:buChar char="•"/>
            </a:pPr>
            <a:r>
              <a:rPr lang="en-US" sz="2823" b="1">
                <a:solidFill>
                  <a:srgbClr val="000000"/>
                </a:solidFill>
                <a:latin typeface="Inter Bold"/>
                <a:ea typeface="Inter Bold"/>
                <a:cs typeface="Inter Bold"/>
                <a:sym typeface="Inter Bold"/>
              </a:rPr>
              <a:t>Tiêu chuẩn công nghiệp để so sánh các mô hình như YOLOv8-pose.</a:t>
            </a:r>
          </a:p>
        </p:txBody>
      </p:sp>
      <p:sp>
        <p:nvSpPr>
          <p:cNvPr id="25" name="TextBox 25"/>
          <p:cNvSpPr txBox="1"/>
          <p:nvPr/>
        </p:nvSpPr>
        <p:spPr>
          <a:xfrm>
            <a:off x="2187410" y="5514041"/>
            <a:ext cx="12969681" cy="3947922"/>
          </a:xfrm>
          <a:prstGeom prst="rect">
            <a:avLst/>
          </a:prstGeom>
        </p:spPr>
        <p:txBody>
          <a:bodyPr lIns="0" tIns="0" rIns="0" bIns="0" rtlCol="0" anchor="t">
            <a:spAutoFit/>
          </a:bodyPr>
          <a:lstStyle/>
          <a:p>
            <a:pPr algn="l">
              <a:lnSpc>
                <a:spcPts val="3948"/>
              </a:lnSpc>
            </a:pPr>
            <a:r>
              <a:rPr lang="en-US" sz="2820" b="1">
                <a:solidFill>
                  <a:srgbClr val="000000"/>
                </a:solidFill>
                <a:latin typeface="Inter Bold"/>
                <a:ea typeface="Inter Bold"/>
                <a:cs typeface="Inter Bold"/>
                <a:sym typeface="Inter Bold"/>
              </a:rPr>
              <a:t>⭐Các thành phần:</a:t>
            </a:r>
          </a:p>
          <a:p>
            <a:pPr marL="608838" lvl="1" indent="-304419" algn="l">
              <a:lnSpc>
                <a:spcPts val="3948"/>
              </a:lnSpc>
              <a:buFont typeface="Arial"/>
              <a:buChar char="•"/>
            </a:pPr>
            <a:r>
              <a:rPr lang="en-US" sz="2820" b="1">
                <a:solidFill>
                  <a:srgbClr val="000000"/>
                </a:solidFill>
                <a:latin typeface="Inter Bold"/>
                <a:ea typeface="Inter Bold"/>
                <a:cs typeface="Inter Bold"/>
                <a:sym typeface="Inter Bold"/>
              </a:rPr>
              <a:t>Intersection over Union (IoU):} đo lường sự chồng lấp không gian giữa dự đoán và nhãn thực tế, giá trị trong khoảng [0,1]. IoU cao cho thấy dự đoán sát với thực tế</a:t>
            </a:r>
          </a:p>
          <a:p>
            <a:pPr marL="608838" lvl="1" indent="-304419" algn="l">
              <a:lnSpc>
                <a:spcPts val="3948"/>
              </a:lnSpc>
              <a:buFont typeface="Arial"/>
              <a:buChar char="•"/>
            </a:pPr>
            <a:r>
              <a:rPr lang="en-US" sz="2820" b="1">
                <a:solidFill>
                  <a:srgbClr val="000000"/>
                </a:solidFill>
                <a:latin typeface="Inter Bold"/>
                <a:ea typeface="Inter Bold"/>
                <a:cs typeface="Inter Bold"/>
                <a:sym typeface="Inter Bold"/>
              </a:rPr>
              <a:t>Precision: tỉ lệ dự đoán đúng trên tổng số dự đoán, phản ánh độ tin cậy của mô hình.</a:t>
            </a:r>
          </a:p>
          <a:p>
            <a:pPr marL="608838" lvl="1" indent="-304419" algn="l">
              <a:lnSpc>
                <a:spcPts val="3948"/>
              </a:lnSpc>
              <a:buFont typeface="Arial"/>
              <a:buChar char="•"/>
            </a:pPr>
            <a:r>
              <a:rPr lang="en-US" sz="2820" b="1">
                <a:solidFill>
                  <a:srgbClr val="000000"/>
                </a:solidFill>
                <a:latin typeface="Inter Bold"/>
                <a:ea typeface="Inter Bold"/>
                <a:cs typeface="Inter Bold"/>
                <a:sym typeface="Inter Bold"/>
              </a:rPr>
              <a:t>Recall: tỉ lệ dự đoán đúng trên tổng số đối tượng thực tế, phản ánh khả năng mô hình phát hiện tất cả các đối tượng.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4605" y="-1942456"/>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4256316" y="8540405"/>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604589" y="4804614"/>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082772" y="3994689"/>
            <a:ext cx="4867997" cy="4352801"/>
          </a:xfrm>
          <a:custGeom>
            <a:avLst/>
            <a:gdLst/>
            <a:ahLst/>
            <a:cxnLst/>
            <a:rect l="l" t="t" r="r" b="b"/>
            <a:pathLst>
              <a:path w="4867997" h="4352801">
                <a:moveTo>
                  <a:pt x="0" y="0"/>
                </a:moveTo>
                <a:lnTo>
                  <a:pt x="4867997" y="0"/>
                </a:lnTo>
                <a:lnTo>
                  <a:pt x="4867997" y="4352800"/>
                </a:lnTo>
                <a:lnTo>
                  <a:pt x="0" y="4352800"/>
                </a:lnTo>
                <a:lnTo>
                  <a:pt x="0" y="0"/>
                </a:lnTo>
                <a:close/>
              </a:path>
            </a:pathLst>
          </a:custGeom>
          <a:blipFill>
            <a:blip r:embed="rId7"/>
            <a:stretch>
              <a:fillRect/>
            </a:stretch>
          </a:blipFill>
        </p:spPr>
      </p:sp>
      <p:sp>
        <p:nvSpPr>
          <p:cNvPr id="12" name="TextBox 12"/>
          <p:cNvSpPr txBox="1"/>
          <p:nvPr/>
        </p:nvSpPr>
        <p:spPr>
          <a:xfrm>
            <a:off x="4030186" y="351829"/>
            <a:ext cx="10973033" cy="1127760"/>
          </a:xfrm>
          <a:prstGeom prst="rect">
            <a:avLst/>
          </a:prstGeom>
        </p:spPr>
        <p:txBody>
          <a:bodyPr lIns="0" tIns="0" rIns="0" bIns="0" rtlCol="0" anchor="t">
            <a:spAutoFit/>
          </a:bodyPr>
          <a:lstStyle/>
          <a:p>
            <a:pPr algn="ctr">
              <a:lnSpc>
                <a:spcPts val="9240"/>
              </a:lnSpc>
            </a:pPr>
            <a:r>
              <a:rPr lang="en-US" sz="6600" spc="125">
                <a:solidFill>
                  <a:srgbClr val="2251B5"/>
                </a:solidFill>
                <a:latin typeface="Anton"/>
                <a:ea typeface="Anton"/>
                <a:cs typeface="Anton"/>
                <a:sym typeface="Anton"/>
              </a:rPr>
              <a:t>KẾT QUẢ THỰC NGHIỆM MÔ HÌNH</a:t>
            </a:r>
          </a:p>
        </p:txBody>
      </p:sp>
      <p:sp>
        <p:nvSpPr>
          <p:cNvPr id="13" name="Freeform 13"/>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609816" y="20468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2487719" y="114944"/>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032825" y="344164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1" name="Group 21"/>
          <p:cNvGrpSpPr/>
          <p:nvPr/>
        </p:nvGrpSpPr>
        <p:grpSpPr>
          <a:xfrm>
            <a:off x="171629" y="2234563"/>
            <a:ext cx="561392" cy="56139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3357945" y="3225190"/>
            <a:ext cx="8991554" cy="1763208"/>
          </a:xfrm>
          <a:custGeom>
            <a:avLst/>
            <a:gdLst/>
            <a:ahLst/>
            <a:cxnLst/>
            <a:rect l="l" t="t" r="r" b="b"/>
            <a:pathLst>
              <a:path w="8991554" h="1763208">
                <a:moveTo>
                  <a:pt x="0" y="0"/>
                </a:moveTo>
                <a:lnTo>
                  <a:pt x="8991554" y="0"/>
                </a:lnTo>
                <a:lnTo>
                  <a:pt x="8991554" y="1763207"/>
                </a:lnTo>
                <a:lnTo>
                  <a:pt x="0" y="1763207"/>
                </a:lnTo>
                <a:lnTo>
                  <a:pt x="0" y="0"/>
                </a:lnTo>
                <a:close/>
              </a:path>
            </a:pathLst>
          </a:custGeom>
          <a:blipFill>
            <a:blip r:embed="rId9"/>
            <a:stretch>
              <a:fillRect t="-1950" b="-1950"/>
            </a:stretch>
          </a:blipFill>
        </p:spPr>
      </p:sp>
      <p:sp>
        <p:nvSpPr>
          <p:cNvPr id="25" name="TextBox 25"/>
          <p:cNvSpPr txBox="1"/>
          <p:nvPr/>
        </p:nvSpPr>
        <p:spPr>
          <a:xfrm>
            <a:off x="2187410" y="1883880"/>
            <a:ext cx="1016208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01/ Chỉ số mAP</a:t>
            </a:r>
          </a:p>
        </p:txBody>
      </p:sp>
      <p:sp>
        <p:nvSpPr>
          <p:cNvPr id="26" name="TextBox 26"/>
          <p:cNvSpPr txBox="1"/>
          <p:nvPr/>
        </p:nvSpPr>
        <p:spPr>
          <a:xfrm>
            <a:off x="2136569" y="2761031"/>
            <a:ext cx="14363519" cy="478540"/>
          </a:xfrm>
          <a:prstGeom prst="rect">
            <a:avLst/>
          </a:prstGeom>
        </p:spPr>
        <p:txBody>
          <a:bodyPr lIns="0" tIns="0" rIns="0" bIns="0" rtlCol="0" anchor="t">
            <a:spAutoFit/>
          </a:bodyPr>
          <a:lstStyle/>
          <a:p>
            <a:pPr algn="l">
              <a:lnSpc>
                <a:spcPts val="3953"/>
              </a:lnSpc>
            </a:pPr>
            <a:r>
              <a:rPr lang="en-US" sz="2823" b="1">
                <a:solidFill>
                  <a:srgbClr val="000000"/>
                </a:solidFill>
                <a:latin typeface="Inter Bold"/>
                <a:ea typeface="Inter Bold"/>
                <a:cs typeface="Inter Bold"/>
                <a:sym typeface="Inter Bold"/>
              </a:rPr>
              <a:t>⭐ Công thức:  </a:t>
            </a:r>
          </a:p>
        </p:txBody>
      </p:sp>
      <p:sp>
        <p:nvSpPr>
          <p:cNvPr id="27" name="TextBox 27"/>
          <p:cNvSpPr txBox="1"/>
          <p:nvPr/>
        </p:nvSpPr>
        <p:spPr>
          <a:xfrm>
            <a:off x="2136569" y="5178897"/>
            <a:ext cx="11946203" cy="976122"/>
          </a:xfrm>
          <a:prstGeom prst="rect">
            <a:avLst/>
          </a:prstGeom>
        </p:spPr>
        <p:txBody>
          <a:bodyPr lIns="0" tIns="0" rIns="0" bIns="0" rtlCol="0" anchor="t">
            <a:spAutoFit/>
          </a:bodyPr>
          <a:lstStyle/>
          <a:p>
            <a:pPr algn="l">
              <a:lnSpc>
                <a:spcPts val="3948"/>
              </a:lnSpc>
            </a:pPr>
            <a:r>
              <a:rPr lang="en-US" sz="2820" b="1">
                <a:solidFill>
                  <a:srgbClr val="000000"/>
                </a:solidFill>
                <a:latin typeface="Inter Bold"/>
                <a:ea typeface="Inter Bold"/>
                <a:cs typeface="Inter Bold"/>
                <a:sym typeface="Inter Bold"/>
              </a:rPr>
              <a:t>⭐Khoảng giá trị: [0;1]</a:t>
            </a:r>
          </a:p>
          <a:p>
            <a:pPr algn="l">
              <a:lnSpc>
                <a:spcPts val="3948"/>
              </a:lnSpc>
            </a:pPr>
            <a:endParaRPr lang="en-US" sz="2820" b="1">
              <a:solidFill>
                <a:srgbClr val="000000"/>
              </a:solidFill>
              <a:latin typeface="Inter Bold"/>
              <a:ea typeface="Inter Bold"/>
              <a:cs typeface="Inter Bold"/>
              <a:sym typeface="Inter Bold"/>
            </a:endParaRPr>
          </a:p>
        </p:txBody>
      </p:sp>
      <p:sp>
        <p:nvSpPr>
          <p:cNvPr id="28" name="TextBox 28"/>
          <p:cNvSpPr txBox="1"/>
          <p:nvPr/>
        </p:nvSpPr>
        <p:spPr>
          <a:xfrm>
            <a:off x="2136569" y="5731347"/>
            <a:ext cx="11946203" cy="3947922"/>
          </a:xfrm>
          <a:prstGeom prst="rect">
            <a:avLst/>
          </a:prstGeom>
        </p:spPr>
        <p:txBody>
          <a:bodyPr lIns="0" tIns="0" rIns="0" bIns="0" rtlCol="0" anchor="t">
            <a:spAutoFit/>
          </a:bodyPr>
          <a:lstStyle/>
          <a:p>
            <a:pPr algn="l">
              <a:lnSpc>
                <a:spcPts val="3948"/>
              </a:lnSpc>
            </a:pPr>
            <a:r>
              <a:rPr lang="en-US" sz="2820" b="1">
                <a:solidFill>
                  <a:srgbClr val="000000"/>
                </a:solidFill>
                <a:latin typeface="Inter Bold"/>
                <a:ea typeface="Inter Bold"/>
                <a:cs typeface="Inter Bold"/>
                <a:sym typeface="Inter Bold"/>
              </a:rPr>
              <a:t>⭐Các chỉ số phổ biến: Box mAP50, Box mAP50-95, Pose mAP50, Pose mAP50-95</a:t>
            </a:r>
          </a:p>
          <a:p>
            <a:pPr algn="l">
              <a:lnSpc>
                <a:spcPts val="3948"/>
              </a:lnSpc>
            </a:pPr>
            <a:r>
              <a:rPr lang="en-US" sz="2820" b="1">
                <a:solidFill>
                  <a:srgbClr val="000000"/>
                </a:solidFill>
                <a:latin typeface="Inter Bold"/>
                <a:ea typeface="Inter Bold"/>
                <a:cs typeface="Inter Bold"/>
                <a:sym typeface="Inter Bold"/>
              </a:rPr>
              <a:t>⭐Ý nghĩa: </a:t>
            </a:r>
          </a:p>
          <a:p>
            <a:pPr marL="608838" lvl="1" indent="-304419" algn="l">
              <a:lnSpc>
                <a:spcPts val="3948"/>
              </a:lnSpc>
              <a:buFont typeface="Arial"/>
              <a:buChar char="•"/>
            </a:pPr>
            <a:r>
              <a:rPr lang="en-US" sz="2820" b="1">
                <a:solidFill>
                  <a:srgbClr val="000000"/>
                </a:solidFill>
                <a:latin typeface="Inter Bold"/>
                <a:ea typeface="Inter Bold"/>
                <a:cs typeface="Inter Bold"/>
                <a:sym typeface="Inter Bold"/>
              </a:rPr>
              <a:t>mAP → 1: mô hình chính xác và ổn định</a:t>
            </a:r>
          </a:p>
          <a:p>
            <a:pPr marL="608838" lvl="1" indent="-304419" algn="l">
              <a:lnSpc>
                <a:spcPts val="3948"/>
              </a:lnSpc>
              <a:buFont typeface="Arial"/>
              <a:buChar char="•"/>
            </a:pPr>
            <a:r>
              <a:rPr lang="en-US" sz="2820" b="1">
                <a:solidFill>
                  <a:srgbClr val="000000"/>
                </a:solidFill>
                <a:latin typeface="Inter Bold"/>
                <a:ea typeface="Inter Bold"/>
                <a:cs typeface="Inter Bold"/>
                <a:sym typeface="Inter Bold"/>
              </a:rPr>
              <a:t>Box mAP50 cao → phát hiện đối tượng chính xác (real-time)</a:t>
            </a:r>
          </a:p>
          <a:p>
            <a:pPr marL="608838" lvl="1" indent="-304419" algn="l">
              <a:lnSpc>
                <a:spcPts val="3948"/>
              </a:lnSpc>
              <a:buFont typeface="Arial"/>
              <a:buChar char="•"/>
            </a:pPr>
            <a:r>
              <a:rPr lang="en-US" sz="2820" b="1">
                <a:solidFill>
                  <a:srgbClr val="000000"/>
                </a:solidFill>
                <a:latin typeface="Inter Bold"/>
                <a:ea typeface="Inter Bold"/>
                <a:cs typeface="Inter Bold"/>
                <a:sym typeface="Inter Bold"/>
              </a:rPr>
              <a:t>Pose mAP50 cao → định vị keypoint tốt (phân tích chuyển động)</a:t>
            </a:r>
          </a:p>
          <a:p>
            <a:pPr marL="608838" lvl="1" indent="-304419" algn="l">
              <a:lnSpc>
                <a:spcPts val="3948"/>
              </a:lnSpc>
              <a:buFont typeface="Arial"/>
              <a:buChar char="•"/>
            </a:pPr>
            <a:r>
              <a:rPr lang="en-US" sz="2820" b="1">
                <a:solidFill>
                  <a:srgbClr val="000000"/>
                </a:solidFill>
                <a:latin typeface="Inter Bold"/>
                <a:ea typeface="Inter Bold"/>
                <a:cs typeface="Inter Bold"/>
                <a:sym typeface="Inter Bold"/>
              </a:rPr>
              <a:t>mAP50–95 cao → ổn định khi yêu cầu chính xác cao</a:t>
            </a:r>
          </a:p>
          <a:p>
            <a:pPr algn="l">
              <a:lnSpc>
                <a:spcPts val="3948"/>
              </a:lnSpc>
            </a:pPr>
            <a:endParaRPr lang="en-US" sz="2820" b="1">
              <a:solidFill>
                <a:srgbClr val="000000"/>
              </a:solidFill>
              <a:latin typeface="Inter Bold"/>
              <a:ea typeface="Inter Bold"/>
              <a:cs typeface="Inter Bold"/>
              <a:sym typeface="Inter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4605" y="-1942456"/>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4256316" y="8540405"/>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604589" y="4804614"/>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256316" y="5526171"/>
            <a:ext cx="4867997" cy="4352801"/>
          </a:xfrm>
          <a:custGeom>
            <a:avLst/>
            <a:gdLst/>
            <a:ahLst/>
            <a:cxnLst/>
            <a:rect l="l" t="t" r="r" b="b"/>
            <a:pathLst>
              <a:path w="4867997" h="4352801">
                <a:moveTo>
                  <a:pt x="0" y="0"/>
                </a:moveTo>
                <a:lnTo>
                  <a:pt x="4867997" y="0"/>
                </a:lnTo>
                <a:lnTo>
                  <a:pt x="4867997" y="4352800"/>
                </a:lnTo>
                <a:lnTo>
                  <a:pt x="0" y="4352800"/>
                </a:lnTo>
                <a:lnTo>
                  <a:pt x="0" y="0"/>
                </a:lnTo>
                <a:close/>
              </a:path>
            </a:pathLst>
          </a:custGeom>
          <a:blipFill>
            <a:blip r:embed="rId7"/>
            <a:stretch>
              <a:fillRect/>
            </a:stretch>
          </a:blipFill>
        </p:spPr>
      </p:sp>
      <p:sp>
        <p:nvSpPr>
          <p:cNvPr id="12" name="TextBox 12"/>
          <p:cNvSpPr txBox="1"/>
          <p:nvPr/>
        </p:nvSpPr>
        <p:spPr>
          <a:xfrm>
            <a:off x="4030186" y="351829"/>
            <a:ext cx="10973033" cy="1127760"/>
          </a:xfrm>
          <a:prstGeom prst="rect">
            <a:avLst/>
          </a:prstGeom>
        </p:spPr>
        <p:txBody>
          <a:bodyPr lIns="0" tIns="0" rIns="0" bIns="0" rtlCol="0" anchor="t">
            <a:spAutoFit/>
          </a:bodyPr>
          <a:lstStyle/>
          <a:p>
            <a:pPr algn="ctr">
              <a:lnSpc>
                <a:spcPts val="9240"/>
              </a:lnSpc>
            </a:pPr>
            <a:r>
              <a:rPr lang="en-US" sz="6600" spc="125">
                <a:solidFill>
                  <a:srgbClr val="2251B5"/>
                </a:solidFill>
                <a:latin typeface="Anton"/>
                <a:ea typeface="Anton"/>
                <a:cs typeface="Anton"/>
                <a:sym typeface="Anton"/>
              </a:rPr>
              <a:t>KẾT QUẢ THỰC NGHIỆM MÔ HÌNH</a:t>
            </a:r>
          </a:p>
        </p:txBody>
      </p:sp>
      <p:sp>
        <p:nvSpPr>
          <p:cNvPr id="13" name="Freeform 13"/>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609816" y="20468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3217560" y="475654"/>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2487719" y="114944"/>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5079566" y="8540405"/>
            <a:ext cx="874205" cy="876065"/>
          </a:xfrm>
          <a:custGeom>
            <a:avLst/>
            <a:gdLst/>
            <a:ahLst/>
            <a:cxnLst/>
            <a:rect l="l" t="t" r="r" b="b"/>
            <a:pathLst>
              <a:path w="874205" h="876065">
                <a:moveTo>
                  <a:pt x="0" y="0"/>
                </a:moveTo>
                <a:lnTo>
                  <a:pt x="874205" y="0"/>
                </a:lnTo>
                <a:lnTo>
                  <a:pt x="874205" y="876065"/>
                </a:lnTo>
                <a:lnTo>
                  <a:pt x="0" y="876065"/>
                </a:lnTo>
                <a:lnTo>
                  <a:pt x="0" y="0"/>
                </a:lnTo>
                <a:close/>
              </a:path>
            </a:pathLst>
          </a:custGeom>
          <a:blipFill>
            <a:blip r:embed="rId8">
              <a:alphaModFix amt="26000"/>
            </a:blip>
            <a:stretch>
              <a:fillRect/>
            </a:stretch>
          </a:blipFill>
        </p:spPr>
      </p:sp>
      <p:grpSp>
        <p:nvGrpSpPr>
          <p:cNvPr id="22" name="Group 22"/>
          <p:cNvGrpSpPr/>
          <p:nvPr/>
        </p:nvGrpSpPr>
        <p:grpSpPr>
          <a:xfrm>
            <a:off x="17064977" y="5137525"/>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032825" y="344164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6" name="Group 26"/>
          <p:cNvGrpSpPr/>
          <p:nvPr/>
        </p:nvGrpSpPr>
        <p:grpSpPr>
          <a:xfrm>
            <a:off x="171629" y="2234563"/>
            <a:ext cx="561392" cy="56139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2844139" y="2744454"/>
            <a:ext cx="10648068" cy="3234635"/>
          </a:xfrm>
          <a:custGeom>
            <a:avLst/>
            <a:gdLst/>
            <a:ahLst/>
            <a:cxnLst/>
            <a:rect l="l" t="t" r="r" b="b"/>
            <a:pathLst>
              <a:path w="10648068" h="3234635">
                <a:moveTo>
                  <a:pt x="0" y="0"/>
                </a:moveTo>
                <a:lnTo>
                  <a:pt x="10648068" y="0"/>
                </a:lnTo>
                <a:lnTo>
                  <a:pt x="10648068" y="3234635"/>
                </a:lnTo>
                <a:lnTo>
                  <a:pt x="0" y="3234635"/>
                </a:lnTo>
                <a:lnTo>
                  <a:pt x="0" y="0"/>
                </a:lnTo>
                <a:close/>
              </a:path>
            </a:pathLst>
          </a:custGeom>
          <a:blipFill>
            <a:blip r:embed="rId9"/>
            <a:stretch>
              <a:fillRect/>
            </a:stretch>
          </a:blipFill>
        </p:spPr>
      </p:sp>
      <p:sp>
        <p:nvSpPr>
          <p:cNvPr id="30" name="TextBox 30"/>
          <p:cNvSpPr txBox="1"/>
          <p:nvPr/>
        </p:nvSpPr>
        <p:spPr>
          <a:xfrm>
            <a:off x="2187410" y="1883880"/>
            <a:ext cx="10162089"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02/ Kết quả định lượng</a:t>
            </a:r>
          </a:p>
        </p:txBody>
      </p:sp>
      <p:sp>
        <p:nvSpPr>
          <p:cNvPr id="31" name="TextBox 31"/>
          <p:cNvSpPr txBox="1"/>
          <p:nvPr/>
        </p:nvSpPr>
        <p:spPr>
          <a:xfrm>
            <a:off x="2487719" y="5921939"/>
            <a:ext cx="12339058" cy="3452525"/>
          </a:xfrm>
          <a:prstGeom prst="rect">
            <a:avLst/>
          </a:prstGeom>
        </p:spPr>
        <p:txBody>
          <a:bodyPr lIns="0" tIns="0" rIns="0" bIns="0" rtlCol="0" anchor="t">
            <a:spAutoFit/>
          </a:bodyPr>
          <a:lstStyle/>
          <a:p>
            <a:pPr algn="l">
              <a:lnSpc>
                <a:spcPts val="3953"/>
              </a:lnSpc>
            </a:pPr>
            <a:r>
              <a:rPr lang="en-US" sz="2823" b="1">
                <a:solidFill>
                  <a:srgbClr val="000000"/>
                </a:solidFill>
                <a:latin typeface="Inter Bold"/>
                <a:ea typeface="Inter Bold"/>
                <a:cs typeface="Inter Bold"/>
                <a:sym typeface="Inter Bold"/>
              </a:rPr>
              <a:t>⭐ Đánh giá chung: </a:t>
            </a:r>
          </a:p>
          <a:p>
            <a:pPr marL="609664" lvl="1" indent="-304832" algn="l">
              <a:lnSpc>
                <a:spcPts val="3953"/>
              </a:lnSpc>
              <a:buFont typeface="Arial"/>
              <a:buChar char="•"/>
            </a:pPr>
            <a:r>
              <a:rPr lang="en-US" sz="2823" b="1">
                <a:solidFill>
                  <a:srgbClr val="000000"/>
                </a:solidFill>
                <a:latin typeface="Inter Bold"/>
                <a:ea typeface="Inter Bold"/>
                <a:cs typeface="Inter Bold"/>
                <a:sym typeface="Inter Bold"/>
              </a:rPr>
              <a:t> Cả hai mô hình đều có Box mAP50 rất cao (0.995).</a:t>
            </a:r>
          </a:p>
          <a:p>
            <a:pPr marL="609664" lvl="1" indent="-304832" algn="l">
              <a:lnSpc>
                <a:spcPts val="3953"/>
              </a:lnSpc>
              <a:buFont typeface="Arial"/>
              <a:buChar char="•"/>
            </a:pPr>
            <a:r>
              <a:rPr lang="en-US" sz="2823" b="1">
                <a:solidFill>
                  <a:srgbClr val="000000"/>
                </a:solidFill>
                <a:latin typeface="Inter Bold"/>
                <a:ea typeface="Inter Bold"/>
                <a:cs typeface="Inter Bold"/>
                <a:sym typeface="Inter Bold"/>
              </a:rPr>
              <a:t> Mô hình s có Pose mAP50 cao hơn nano.</a:t>
            </a:r>
          </a:p>
          <a:p>
            <a:pPr marL="609664" lvl="1" indent="-304832" algn="l">
              <a:lnSpc>
                <a:spcPts val="3953"/>
              </a:lnSpc>
              <a:buFont typeface="Arial"/>
              <a:buChar char="•"/>
            </a:pPr>
            <a:r>
              <a:rPr lang="en-US" sz="2823" b="1">
                <a:solidFill>
                  <a:srgbClr val="000000"/>
                </a:solidFill>
                <a:latin typeface="Inter Bold"/>
                <a:ea typeface="Inter Bold"/>
                <a:cs typeface="Inter Bold"/>
                <a:sym typeface="Inter Bold"/>
              </a:rPr>
              <a:t> Nano có mAP50–95 cao hơn ở phần Box.</a:t>
            </a:r>
          </a:p>
          <a:p>
            <a:pPr marL="609664" lvl="1" indent="-304832" algn="l">
              <a:lnSpc>
                <a:spcPts val="3953"/>
              </a:lnSpc>
              <a:buFont typeface="Arial"/>
              <a:buChar char="•"/>
            </a:pPr>
            <a:r>
              <a:rPr lang="en-US" sz="2823" b="1">
                <a:solidFill>
                  <a:srgbClr val="000000"/>
                </a:solidFill>
                <a:latin typeface="Inter Bold"/>
                <a:ea typeface="Inter Bold"/>
                <a:cs typeface="Inter Bold"/>
                <a:sym typeface="Inter Bold"/>
              </a:rPr>
              <a:t> Nano nhanh hơn đáng kể (3.0 ms vs 4.5 ms).</a:t>
            </a:r>
          </a:p>
          <a:p>
            <a:pPr algn="l">
              <a:lnSpc>
                <a:spcPts val="3953"/>
              </a:lnSpc>
            </a:pPr>
            <a:r>
              <a:rPr lang="en-US" sz="2823" b="1">
                <a:solidFill>
                  <a:srgbClr val="000000"/>
                </a:solidFill>
                <a:latin typeface="Inter Bold"/>
                <a:ea typeface="Inter Bold"/>
                <a:cs typeface="Inter Bold"/>
                <a:sym typeface="Inter Bold"/>
              </a:rPr>
              <a:t>=&gt; Nếu ưu tiên tốc độ dùng YOLOv8-pose Nano</a:t>
            </a:r>
          </a:p>
          <a:p>
            <a:pPr algn="l">
              <a:lnSpc>
                <a:spcPts val="3953"/>
              </a:lnSpc>
            </a:pPr>
            <a:r>
              <a:rPr lang="en-US" sz="2823" b="1">
                <a:solidFill>
                  <a:srgbClr val="000000"/>
                </a:solidFill>
                <a:latin typeface="Inter Bold"/>
                <a:ea typeface="Inter Bold"/>
                <a:cs typeface="Inter Bold"/>
                <a:sym typeface="Inter Bold"/>
              </a:rPr>
              <a:t>=&gt; Nếu ưu tiên độ chính xác keypoint dùng YOLOv8-pose 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0214" y="-14374413"/>
            <a:ext cx="16230600" cy="162306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19840" y="1103546"/>
            <a:ext cx="464857" cy="4648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flipV="1">
            <a:off x="13442286" y="8081214"/>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528021" flipV="1">
            <a:off x="-2251223" y="7708925"/>
            <a:ext cx="5754965" cy="4114800"/>
          </a:xfrm>
          <a:custGeom>
            <a:avLst/>
            <a:gdLst/>
            <a:ahLst/>
            <a:cxnLst/>
            <a:rect l="l" t="t" r="r" b="b"/>
            <a:pathLst>
              <a:path w="5754965" h="4114800">
                <a:moveTo>
                  <a:pt x="0" y="4114800"/>
                </a:moveTo>
                <a:lnTo>
                  <a:pt x="5754965" y="4114800"/>
                </a:lnTo>
                <a:lnTo>
                  <a:pt x="575496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526642" y="62967"/>
            <a:ext cx="6561883" cy="1505436"/>
          </a:xfrm>
          <a:prstGeom prst="rect">
            <a:avLst/>
          </a:prstGeom>
        </p:spPr>
        <p:txBody>
          <a:bodyPr lIns="0" tIns="0" rIns="0" bIns="0" rtlCol="0" anchor="t">
            <a:spAutoFit/>
          </a:bodyPr>
          <a:lstStyle/>
          <a:p>
            <a:pPr algn="ctr">
              <a:lnSpc>
                <a:spcPts val="12262"/>
              </a:lnSpc>
              <a:spcBef>
                <a:spcPct val="0"/>
              </a:spcBef>
            </a:pPr>
            <a:r>
              <a:rPr lang="en-US" sz="8758">
                <a:solidFill>
                  <a:srgbClr val="FFFFFF"/>
                </a:solidFill>
                <a:latin typeface="Anton"/>
                <a:ea typeface="Anton"/>
                <a:cs typeface="Anton"/>
                <a:sym typeface="Anton"/>
              </a:rPr>
              <a:t>NỘI DUNG</a:t>
            </a:r>
          </a:p>
        </p:txBody>
      </p:sp>
      <p:sp>
        <p:nvSpPr>
          <p:cNvPr id="11" name="Freeform 11"/>
          <p:cNvSpPr/>
          <p:nvPr/>
        </p:nvSpPr>
        <p:spPr>
          <a:xfrm>
            <a:off x="12560350" y="5167161"/>
            <a:ext cx="5439331" cy="4599165"/>
          </a:xfrm>
          <a:custGeom>
            <a:avLst/>
            <a:gdLst/>
            <a:ahLst/>
            <a:cxnLst/>
            <a:rect l="l" t="t" r="r" b="b"/>
            <a:pathLst>
              <a:path w="5439331" h="4599165">
                <a:moveTo>
                  <a:pt x="0" y="0"/>
                </a:moveTo>
                <a:lnTo>
                  <a:pt x="5439331" y="0"/>
                </a:lnTo>
                <a:lnTo>
                  <a:pt x="5439331" y="4599164"/>
                </a:lnTo>
                <a:lnTo>
                  <a:pt x="0" y="4599164"/>
                </a:lnTo>
                <a:lnTo>
                  <a:pt x="0" y="0"/>
                </a:lnTo>
                <a:close/>
              </a:path>
            </a:pathLst>
          </a:custGeom>
          <a:blipFill>
            <a:blip r:embed="rId4"/>
            <a:stretch>
              <a:fillRect/>
            </a:stretch>
          </a:blipFill>
        </p:spPr>
      </p:sp>
      <p:sp>
        <p:nvSpPr>
          <p:cNvPr id="12" name="Freeform 12"/>
          <p:cNvSpPr/>
          <p:nvPr/>
        </p:nvSpPr>
        <p:spPr>
          <a:xfrm>
            <a:off x="17259300" y="3272968"/>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5">
              <a:alphaModFix amt="26000"/>
            </a:blip>
            <a:stretch>
              <a:fillRect/>
            </a:stretch>
          </a:blipFill>
        </p:spPr>
      </p:sp>
      <p:grpSp>
        <p:nvGrpSpPr>
          <p:cNvPr id="13" name="Group 13"/>
          <p:cNvGrpSpPr/>
          <p:nvPr/>
        </p:nvGrpSpPr>
        <p:grpSpPr>
          <a:xfrm>
            <a:off x="17297400" y="3292018"/>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2239972" y="782928"/>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5">
              <a:alphaModFix amt="26000"/>
            </a:blip>
            <a:stretch>
              <a:fillRect/>
            </a:stretch>
          </a:blipFill>
        </p:spPr>
      </p:sp>
      <p:grpSp>
        <p:nvGrpSpPr>
          <p:cNvPr id="17" name="Group 17"/>
          <p:cNvGrpSpPr/>
          <p:nvPr/>
        </p:nvGrpSpPr>
        <p:grpSpPr>
          <a:xfrm>
            <a:off x="2239972" y="1103546"/>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2088525" y="887639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5">
              <a:alphaModFix amt="26000"/>
            </a:blip>
            <a:stretch>
              <a:fillRect/>
            </a:stretch>
          </a:blipFill>
        </p:spPr>
      </p:sp>
      <p:grpSp>
        <p:nvGrpSpPr>
          <p:cNvPr id="21" name="Group 21"/>
          <p:cNvGrpSpPr/>
          <p:nvPr/>
        </p:nvGrpSpPr>
        <p:grpSpPr>
          <a:xfrm>
            <a:off x="12279654" y="8876391"/>
            <a:ext cx="561392" cy="56139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588159" y="406412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5">
              <a:alphaModFix amt="26000"/>
            </a:blip>
            <a:stretch>
              <a:fillRect/>
            </a:stretch>
          </a:blipFill>
        </p:spPr>
      </p:sp>
      <p:grpSp>
        <p:nvGrpSpPr>
          <p:cNvPr id="25" name="Group 25"/>
          <p:cNvGrpSpPr/>
          <p:nvPr/>
        </p:nvGrpSpPr>
        <p:grpSpPr>
          <a:xfrm>
            <a:off x="626259" y="4083175"/>
            <a:ext cx="388645" cy="3886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8"/>
          <p:cNvSpPr txBox="1"/>
          <p:nvPr/>
        </p:nvSpPr>
        <p:spPr>
          <a:xfrm>
            <a:off x="3505223" y="2078929"/>
            <a:ext cx="9917075" cy="7177816"/>
          </a:xfrm>
          <a:prstGeom prst="rect">
            <a:avLst/>
          </a:prstGeom>
        </p:spPr>
        <p:txBody>
          <a:bodyPr lIns="0" tIns="0" rIns="0" bIns="0" rtlCol="0" anchor="t">
            <a:spAutoFit/>
          </a:bodyPr>
          <a:lstStyle/>
          <a:p>
            <a:pPr algn="just">
              <a:lnSpc>
                <a:spcPts val="4947"/>
              </a:lnSpc>
            </a:pPr>
            <a:r>
              <a:rPr lang="en-US" sz="3533" b="1">
                <a:solidFill>
                  <a:srgbClr val="000000"/>
                </a:solidFill>
                <a:latin typeface="Inter Bold"/>
                <a:ea typeface="Inter Bold"/>
                <a:cs typeface="Inter Bold"/>
                <a:sym typeface="Inter Bold"/>
              </a:rPr>
              <a:t>Mở đầu</a:t>
            </a:r>
          </a:p>
          <a:p>
            <a:pPr marL="719776" lvl="1" indent="-359888" algn="just">
              <a:lnSpc>
                <a:spcPts val="4667"/>
              </a:lnSpc>
              <a:buFont typeface="Arial"/>
              <a:buChar char="•"/>
            </a:pPr>
            <a:r>
              <a:rPr lang="en-US" sz="3333" b="1">
                <a:solidFill>
                  <a:srgbClr val="000000"/>
                </a:solidFill>
                <a:latin typeface="Inter Bold"/>
                <a:ea typeface="Inter Bold"/>
                <a:cs typeface="Inter Bold"/>
                <a:sym typeface="Inter Bold"/>
              </a:rPr>
              <a:t>Tóm tắt bài toán</a:t>
            </a:r>
          </a:p>
          <a:p>
            <a:pPr marL="719776" lvl="1" indent="-359888" algn="just">
              <a:lnSpc>
                <a:spcPts val="4667"/>
              </a:lnSpc>
              <a:buFont typeface="Arial"/>
              <a:buChar char="•"/>
            </a:pPr>
            <a:r>
              <a:rPr lang="en-US" sz="3333" b="1">
                <a:solidFill>
                  <a:srgbClr val="000000"/>
                </a:solidFill>
                <a:latin typeface="Inter Bold"/>
                <a:ea typeface="Inter Bold"/>
                <a:cs typeface="Inter Bold"/>
                <a:sym typeface="Inter Bold"/>
              </a:rPr>
              <a:t>Bài toán đặt ra</a:t>
            </a:r>
          </a:p>
          <a:p>
            <a:pPr algn="just">
              <a:lnSpc>
                <a:spcPts val="4947"/>
              </a:lnSpc>
            </a:pPr>
            <a:r>
              <a:rPr lang="en-US" sz="3533" b="1">
                <a:solidFill>
                  <a:srgbClr val="000000"/>
                </a:solidFill>
                <a:latin typeface="Inter Bold"/>
                <a:ea typeface="Inter Bold"/>
                <a:cs typeface="Inter Bold"/>
                <a:sym typeface="Inter Bold"/>
              </a:rPr>
              <a:t>Phương pháp và triển khai</a:t>
            </a:r>
          </a:p>
          <a:p>
            <a:pPr marL="719776" lvl="1" indent="-359888" algn="just">
              <a:lnSpc>
                <a:spcPts val="4667"/>
              </a:lnSpc>
              <a:buFont typeface="Arial"/>
              <a:buChar char="•"/>
            </a:pPr>
            <a:r>
              <a:rPr lang="en-US" sz="3333" b="1">
                <a:solidFill>
                  <a:srgbClr val="000000"/>
                </a:solidFill>
                <a:latin typeface="Inter Bold"/>
                <a:ea typeface="Inter Bold"/>
                <a:cs typeface="Inter Bold"/>
                <a:sym typeface="Inter Bold"/>
              </a:rPr>
              <a:t>Dữ liệu</a:t>
            </a:r>
          </a:p>
          <a:p>
            <a:pPr marL="719776" lvl="1" indent="-359888" algn="just">
              <a:lnSpc>
                <a:spcPts val="4667"/>
              </a:lnSpc>
              <a:buFont typeface="Arial"/>
              <a:buChar char="•"/>
            </a:pPr>
            <a:r>
              <a:rPr lang="en-US" sz="3333" b="1">
                <a:solidFill>
                  <a:srgbClr val="000000"/>
                </a:solidFill>
                <a:latin typeface="Inter Bold"/>
                <a:ea typeface="Inter Bold"/>
                <a:cs typeface="Inter Bold"/>
                <a:sym typeface="Inter Bold"/>
              </a:rPr>
              <a:t>Mô hình YOLOv8-pose</a:t>
            </a:r>
          </a:p>
          <a:p>
            <a:pPr marL="719776" lvl="1" indent="-359888" algn="just">
              <a:lnSpc>
                <a:spcPts val="4667"/>
              </a:lnSpc>
              <a:buFont typeface="Arial"/>
              <a:buChar char="•"/>
            </a:pPr>
            <a:r>
              <a:rPr lang="en-US" sz="3333" b="1">
                <a:solidFill>
                  <a:srgbClr val="000000"/>
                </a:solidFill>
                <a:latin typeface="Inter Bold"/>
                <a:ea typeface="Inter Bold"/>
                <a:cs typeface="Inter Bold"/>
                <a:sym typeface="Inter Bold"/>
              </a:rPr>
              <a:t>Chiến lược huấn luyện</a:t>
            </a:r>
          </a:p>
          <a:p>
            <a:pPr marL="719776" lvl="1" indent="-359888" algn="just">
              <a:lnSpc>
                <a:spcPts val="4667"/>
              </a:lnSpc>
              <a:buFont typeface="Arial"/>
              <a:buChar char="•"/>
            </a:pPr>
            <a:r>
              <a:rPr lang="en-US" sz="3333" b="1">
                <a:solidFill>
                  <a:srgbClr val="000000"/>
                </a:solidFill>
                <a:latin typeface="Inter Bold"/>
                <a:ea typeface="Inter Bold"/>
                <a:cs typeface="Inter Bold"/>
                <a:sym typeface="Inter Bold"/>
              </a:rPr>
              <a:t>Các phương pháp dự đoán trên video</a:t>
            </a:r>
          </a:p>
          <a:p>
            <a:pPr algn="just">
              <a:lnSpc>
                <a:spcPts val="4947"/>
              </a:lnSpc>
            </a:pPr>
            <a:r>
              <a:rPr lang="en-US" sz="3533" b="1">
                <a:solidFill>
                  <a:srgbClr val="000000"/>
                </a:solidFill>
                <a:latin typeface="Inter Bold"/>
                <a:ea typeface="Inter Bold"/>
                <a:cs typeface="Inter Bold"/>
                <a:sym typeface="Inter Bold"/>
              </a:rPr>
              <a:t>Kết quả</a:t>
            </a:r>
          </a:p>
          <a:p>
            <a:pPr marL="719776" lvl="1" indent="-359888" algn="just">
              <a:lnSpc>
                <a:spcPts val="4667"/>
              </a:lnSpc>
              <a:buFont typeface="Arial"/>
              <a:buChar char="•"/>
            </a:pPr>
            <a:r>
              <a:rPr lang="en-US" sz="3333" b="1">
                <a:solidFill>
                  <a:srgbClr val="000000"/>
                </a:solidFill>
                <a:latin typeface="Inter Bold"/>
                <a:ea typeface="Inter Bold"/>
                <a:cs typeface="Inter Bold"/>
                <a:sym typeface="Inter Bold"/>
              </a:rPr>
              <a:t>Kết quả thực nghiệm mô hình</a:t>
            </a:r>
          </a:p>
          <a:p>
            <a:pPr marL="719776" lvl="1" indent="-359888" algn="just">
              <a:lnSpc>
                <a:spcPts val="4667"/>
              </a:lnSpc>
              <a:buFont typeface="Arial"/>
              <a:buChar char="•"/>
            </a:pPr>
            <a:r>
              <a:rPr lang="en-US" sz="3333" b="1">
                <a:solidFill>
                  <a:srgbClr val="000000"/>
                </a:solidFill>
                <a:latin typeface="Inter Bold"/>
                <a:ea typeface="Inter Bold"/>
                <a:cs typeface="Inter Bold"/>
                <a:sym typeface="Inter Bold"/>
              </a:rPr>
              <a:t>Kết quả thực nghiệm tối ưu</a:t>
            </a:r>
          </a:p>
          <a:p>
            <a:pPr algn="just">
              <a:lnSpc>
                <a:spcPts val="4947"/>
              </a:lnSpc>
              <a:spcBef>
                <a:spcPct val="0"/>
              </a:spcBef>
            </a:pPr>
            <a:r>
              <a:rPr lang="en-US" sz="3533" b="1">
                <a:solidFill>
                  <a:srgbClr val="000000"/>
                </a:solidFill>
                <a:latin typeface="Inter Bold"/>
                <a:ea typeface="Inter Bold"/>
                <a:cs typeface="Inter Bold"/>
                <a:sym typeface="Inter Bold"/>
              </a:rPr>
              <a:t>Kết luận và hướng phát triển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4605" y="-1942456"/>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4256316" y="8540405"/>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717139" y="4849634"/>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927319" y="5934199"/>
            <a:ext cx="4867997" cy="4352801"/>
          </a:xfrm>
          <a:custGeom>
            <a:avLst/>
            <a:gdLst/>
            <a:ahLst/>
            <a:cxnLst/>
            <a:rect l="l" t="t" r="r" b="b"/>
            <a:pathLst>
              <a:path w="4867997" h="4352801">
                <a:moveTo>
                  <a:pt x="0" y="0"/>
                </a:moveTo>
                <a:lnTo>
                  <a:pt x="4867997" y="0"/>
                </a:lnTo>
                <a:lnTo>
                  <a:pt x="4867997" y="4352801"/>
                </a:lnTo>
                <a:lnTo>
                  <a:pt x="0" y="4352801"/>
                </a:lnTo>
                <a:lnTo>
                  <a:pt x="0" y="0"/>
                </a:lnTo>
                <a:close/>
              </a:path>
            </a:pathLst>
          </a:custGeom>
          <a:blipFill>
            <a:blip r:embed="rId7"/>
            <a:stretch>
              <a:fillRect/>
            </a:stretch>
          </a:blipFill>
        </p:spPr>
      </p:sp>
      <p:sp>
        <p:nvSpPr>
          <p:cNvPr id="12" name="TextBox 12"/>
          <p:cNvSpPr txBox="1"/>
          <p:nvPr/>
        </p:nvSpPr>
        <p:spPr>
          <a:xfrm>
            <a:off x="4030186" y="402907"/>
            <a:ext cx="10973033" cy="1127760"/>
          </a:xfrm>
          <a:prstGeom prst="rect">
            <a:avLst/>
          </a:prstGeom>
        </p:spPr>
        <p:txBody>
          <a:bodyPr lIns="0" tIns="0" rIns="0" bIns="0" rtlCol="0" anchor="t">
            <a:spAutoFit/>
          </a:bodyPr>
          <a:lstStyle/>
          <a:p>
            <a:pPr algn="ctr">
              <a:lnSpc>
                <a:spcPts val="9240"/>
              </a:lnSpc>
            </a:pPr>
            <a:r>
              <a:rPr lang="en-US" sz="6600" spc="125">
                <a:solidFill>
                  <a:srgbClr val="2251B5"/>
                </a:solidFill>
                <a:latin typeface="Anton"/>
                <a:ea typeface="Anton"/>
                <a:cs typeface="Anton"/>
                <a:sym typeface="Anton"/>
              </a:rPr>
              <a:t>KẾT QUẢ THỰC NGHIỆM MÔ HÌNH</a:t>
            </a:r>
          </a:p>
        </p:txBody>
      </p:sp>
      <p:sp>
        <p:nvSpPr>
          <p:cNvPr id="13" name="Freeform 13"/>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609816" y="20468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3217560" y="475654"/>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2487719" y="114944"/>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5079566" y="8540405"/>
            <a:ext cx="874205" cy="876065"/>
          </a:xfrm>
          <a:custGeom>
            <a:avLst/>
            <a:gdLst/>
            <a:ahLst/>
            <a:cxnLst/>
            <a:rect l="l" t="t" r="r" b="b"/>
            <a:pathLst>
              <a:path w="874205" h="876065">
                <a:moveTo>
                  <a:pt x="0" y="0"/>
                </a:moveTo>
                <a:lnTo>
                  <a:pt x="874205" y="0"/>
                </a:lnTo>
                <a:lnTo>
                  <a:pt x="874205" y="876065"/>
                </a:lnTo>
                <a:lnTo>
                  <a:pt x="0" y="876065"/>
                </a:lnTo>
                <a:lnTo>
                  <a:pt x="0" y="0"/>
                </a:lnTo>
                <a:close/>
              </a:path>
            </a:pathLst>
          </a:custGeom>
          <a:blipFill>
            <a:blip r:embed="rId8">
              <a:alphaModFix amt="26000"/>
            </a:blip>
            <a:stretch>
              <a:fillRect/>
            </a:stretch>
          </a:blipFill>
        </p:spPr>
      </p:sp>
      <p:grpSp>
        <p:nvGrpSpPr>
          <p:cNvPr id="22" name="Group 22"/>
          <p:cNvGrpSpPr/>
          <p:nvPr/>
        </p:nvGrpSpPr>
        <p:grpSpPr>
          <a:xfrm>
            <a:off x="17064977" y="5137525"/>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171629" y="2234563"/>
            <a:ext cx="561392" cy="56139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8"/>
          <p:cNvSpPr txBox="1"/>
          <p:nvPr/>
        </p:nvSpPr>
        <p:spPr>
          <a:xfrm>
            <a:off x="1921588" y="2239019"/>
            <a:ext cx="12068906"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03/ Ảnh hưởng của dữ liệu và siêu tham số</a:t>
            </a:r>
          </a:p>
        </p:txBody>
      </p:sp>
      <p:sp>
        <p:nvSpPr>
          <p:cNvPr id="29" name="TextBox 29"/>
          <p:cNvSpPr txBox="1"/>
          <p:nvPr/>
        </p:nvSpPr>
        <p:spPr>
          <a:xfrm>
            <a:off x="1921588" y="3435685"/>
            <a:ext cx="13005732" cy="4938522"/>
          </a:xfrm>
          <a:prstGeom prst="rect">
            <a:avLst/>
          </a:prstGeom>
        </p:spPr>
        <p:txBody>
          <a:bodyPr lIns="0" tIns="0" rIns="0" bIns="0" rtlCol="0" anchor="t">
            <a:spAutoFit/>
          </a:bodyPr>
          <a:lstStyle/>
          <a:p>
            <a:pPr algn="l">
              <a:lnSpc>
                <a:spcPts val="3948"/>
              </a:lnSpc>
            </a:pPr>
            <a:r>
              <a:rPr lang="en-US" sz="2820" b="1">
                <a:solidFill>
                  <a:srgbClr val="000000"/>
                </a:solidFill>
                <a:latin typeface="Inter Bold"/>
                <a:ea typeface="Inter Bold"/>
                <a:cs typeface="Inter Bold"/>
                <a:sym typeface="Inter Bold"/>
              </a:rPr>
              <a:t>⭐Kích thước dữ liệu huấn luyện : </a:t>
            </a:r>
          </a:p>
          <a:p>
            <a:pPr algn="l">
              <a:lnSpc>
                <a:spcPts val="3948"/>
              </a:lnSpc>
            </a:pPr>
            <a:r>
              <a:rPr lang="en-US" sz="2820" b="1">
                <a:solidFill>
                  <a:srgbClr val="000000"/>
                </a:solidFill>
                <a:latin typeface="Inter Bold"/>
                <a:ea typeface="Inter Bold"/>
                <a:cs typeface="Inter Bold"/>
                <a:sym typeface="Inter Bold"/>
              </a:rPr>
              <a:t>Khi tăng dần số lượng ảnh từ vài trăm lên vài chục nghìn, có thể quan sát:</a:t>
            </a:r>
          </a:p>
          <a:p>
            <a:pPr algn="l">
              <a:lnSpc>
                <a:spcPts val="3948"/>
              </a:lnSpc>
            </a:pPr>
            <a:r>
              <a:rPr lang="en-US" sz="2820" b="1">
                <a:solidFill>
                  <a:srgbClr val="000000"/>
                </a:solidFill>
                <a:latin typeface="Inter Bold"/>
                <a:ea typeface="Inter Bold"/>
                <a:cs typeface="Inter Bold"/>
                <a:sym typeface="Inter Bold"/>
              </a:rPr>
              <a:t>• Từ 327 → 1.418 ảnh: mAP tăng nhanh, mô hình học được các cấu trúc cơ bản của sân bóng</a:t>
            </a:r>
          </a:p>
          <a:p>
            <a:pPr algn="l">
              <a:lnSpc>
                <a:spcPts val="3948"/>
              </a:lnSpc>
            </a:pPr>
            <a:r>
              <a:rPr lang="en-US" sz="2820" b="1">
                <a:solidFill>
                  <a:srgbClr val="000000"/>
                </a:solidFill>
                <a:latin typeface="Inter Bold"/>
                <a:ea typeface="Inter Bold"/>
                <a:cs typeface="Inter Bold"/>
                <a:sym typeface="Inter Bold"/>
              </a:rPr>
              <a:t>nhưng còn kém robust với các góc quay lạ.</a:t>
            </a:r>
          </a:p>
          <a:p>
            <a:pPr algn="l">
              <a:lnSpc>
                <a:spcPts val="3948"/>
              </a:lnSpc>
            </a:pPr>
            <a:r>
              <a:rPr lang="en-US" sz="2820" b="1">
                <a:solidFill>
                  <a:srgbClr val="000000"/>
                </a:solidFill>
                <a:latin typeface="Inter Bold"/>
                <a:ea typeface="Inter Bold"/>
                <a:cs typeface="Inter Bold"/>
                <a:sym typeface="Inter Bold"/>
              </a:rPr>
              <a:t>• Từ ∼ 4k → 11k ảnh: mAP tiếp tục cải thiện, đặc biệt giảm sai số với các điểm xa camera.</a:t>
            </a:r>
          </a:p>
          <a:p>
            <a:pPr algn="l">
              <a:lnSpc>
                <a:spcPts val="3948"/>
              </a:lnSpc>
            </a:pPr>
            <a:r>
              <a:rPr lang="en-US" sz="2820" b="1">
                <a:solidFill>
                  <a:srgbClr val="000000"/>
                </a:solidFill>
                <a:latin typeface="Inter Bold"/>
                <a:ea typeface="Inter Bold"/>
                <a:cs typeface="Inter Bold"/>
                <a:sym typeface="Inter Bold"/>
              </a:rPr>
              <a:t>• Từ 11k → 66k ảnh: mAP tăng chậm hơn nhưng mô hình trở nên ổn định hơn khi đánh giá trên video thực, ít bị “mất keypoints” khi có nhiễu ánh sáng hoặc khán giả che khuất một phần sân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4605" y="-1942456"/>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4256316" y="8540405"/>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913549" y="4995410"/>
            <a:ext cx="13050118" cy="130501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699800" y="6364004"/>
            <a:ext cx="4867997" cy="4352801"/>
          </a:xfrm>
          <a:custGeom>
            <a:avLst/>
            <a:gdLst/>
            <a:ahLst/>
            <a:cxnLst/>
            <a:rect l="l" t="t" r="r" b="b"/>
            <a:pathLst>
              <a:path w="4867997" h="4352801">
                <a:moveTo>
                  <a:pt x="0" y="0"/>
                </a:moveTo>
                <a:lnTo>
                  <a:pt x="4867997" y="0"/>
                </a:lnTo>
                <a:lnTo>
                  <a:pt x="4867997" y="4352801"/>
                </a:lnTo>
                <a:lnTo>
                  <a:pt x="0" y="4352801"/>
                </a:lnTo>
                <a:lnTo>
                  <a:pt x="0" y="0"/>
                </a:lnTo>
                <a:close/>
              </a:path>
            </a:pathLst>
          </a:custGeom>
          <a:blipFill>
            <a:blip r:embed="rId7"/>
            <a:stretch>
              <a:fillRect/>
            </a:stretch>
          </a:blipFill>
        </p:spPr>
      </p:sp>
      <p:sp>
        <p:nvSpPr>
          <p:cNvPr id="12" name="TextBox 12"/>
          <p:cNvSpPr txBox="1"/>
          <p:nvPr/>
        </p:nvSpPr>
        <p:spPr>
          <a:xfrm>
            <a:off x="4106533" y="402907"/>
            <a:ext cx="10973033" cy="1127760"/>
          </a:xfrm>
          <a:prstGeom prst="rect">
            <a:avLst/>
          </a:prstGeom>
        </p:spPr>
        <p:txBody>
          <a:bodyPr lIns="0" tIns="0" rIns="0" bIns="0" rtlCol="0" anchor="t">
            <a:spAutoFit/>
          </a:bodyPr>
          <a:lstStyle/>
          <a:p>
            <a:pPr algn="ctr">
              <a:lnSpc>
                <a:spcPts val="9240"/>
              </a:lnSpc>
            </a:pPr>
            <a:r>
              <a:rPr lang="en-US" sz="6600" spc="125">
                <a:solidFill>
                  <a:srgbClr val="2251B5"/>
                </a:solidFill>
                <a:latin typeface="Anton"/>
                <a:ea typeface="Anton"/>
                <a:cs typeface="Anton"/>
                <a:sym typeface="Anton"/>
              </a:rPr>
              <a:t>KẾT QUẢ THỰC NGHIỆM MÔ HÌNH</a:t>
            </a:r>
          </a:p>
        </p:txBody>
      </p:sp>
      <p:sp>
        <p:nvSpPr>
          <p:cNvPr id="13" name="Freeform 13"/>
          <p:cNvSpPr/>
          <p:nvPr/>
        </p:nvSpPr>
        <p:spPr>
          <a:xfrm>
            <a:off x="15571716" y="29346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609816" y="20468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3217560" y="475654"/>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2487719" y="114944"/>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5079566" y="8540405"/>
            <a:ext cx="874205" cy="876065"/>
          </a:xfrm>
          <a:custGeom>
            <a:avLst/>
            <a:gdLst/>
            <a:ahLst/>
            <a:cxnLst/>
            <a:rect l="l" t="t" r="r" b="b"/>
            <a:pathLst>
              <a:path w="874205" h="876065">
                <a:moveTo>
                  <a:pt x="0" y="0"/>
                </a:moveTo>
                <a:lnTo>
                  <a:pt x="874205" y="0"/>
                </a:lnTo>
                <a:lnTo>
                  <a:pt x="874205" y="876065"/>
                </a:lnTo>
                <a:lnTo>
                  <a:pt x="0" y="876065"/>
                </a:lnTo>
                <a:lnTo>
                  <a:pt x="0" y="0"/>
                </a:lnTo>
                <a:close/>
              </a:path>
            </a:pathLst>
          </a:custGeom>
          <a:blipFill>
            <a:blip r:embed="rId8">
              <a:alphaModFix amt="26000"/>
            </a:blip>
            <a:stretch>
              <a:fillRect/>
            </a:stretch>
          </a:blipFill>
        </p:spPr>
      </p:sp>
      <p:grpSp>
        <p:nvGrpSpPr>
          <p:cNvPr id="22" name="Group 22"/>
          <p:cNvGrpSpPr/>
          <p:nvPr/>
        </p:nvGrpSpPr>
        <p:grpSpPr>
          <a:xfrm>
            <a:off x="17064977" y="5137525"/>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171629" y="2234563"/>
            <a:ext cx="561392" cy="56139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8"/>
          <p:cNvSpPr txBox="1"/>
          <p:nvPr/>
        </p:nvSpPr>
        <p:spPr>
          <a:xfrm>
            <a:off x="1921588" y="2239019"/>
            <a:ext cx="12068906" cy="758516"/>
          </a:xfrm>
          <a:prstGeom prst="rect">
            <a:avLst/>
          </a:prstGeom>
        </p:spPr>
        <p:txBody>
          <a:bodyPr lIns="0" tIns="0" rIns="0" bIns="0" rtlCol="0" anchor="t">
            <a:spAutoFit/>
          </a:bodyPr>
          <a:lstStyle/>
          <a:p>
            <a:pPr algn="l">
              <a:lnSpc>
                <a:spcPts val="5828"/>
              </a:lnSpc>
            </a:pPr>
            <a:r>
              <a:rPr lang="en-US" sz="5396">
                <a:solidFill>
                  <a:srgbClr val="3876E5"/>
                </a:solidFill>
                <a:latin typeface="Anton"/>
                <a:ea typeface="Anton"/>
                <a:cs typeface="Anton"/>
                <a:sym typeface="Anton"/>
              </a:rPr>
              <a:t>03/ Ảnh hưởng của dữ liệu và siêu tham số</a:t>
            </a:r>
          </a:p>
        </p:txBody>
      </p:sp>
      <p:sp>
        <p:nvSpPr>
          <p:cNvPr id="29" name="TextBox 29"/>
          <p:cNvSpPr txBox="1"/>
          <p:nvPr/>
        </p:nvSpPr>
        <p:spPr>
          <a:xfrm>
            <a:off x="1921588" y="3103118"/>
            <a:ext cx="13005732" cy="5929122"/>
          </a:xfrm>
          <a:prstGeom prst="rect">
            <a:avLst/>
          </a:prstGeom>
        </p:spPr>
        <p:txBody>
          <a:bodyPr lIns="0" tIns="0" rIns="0" bIns="0" rtlCol="0" anchor="t">
            <a:spAutoFit/>
          </a:bodyPr>
          <a:lstStyle/>
          <a:p>
            <a:pPr algn="l">
              <a:lnSpc>
                <a:spcPts val="3948"/>
              </a:lnSpc>
            </a:pPr>
            <a:r>
              <a:rPr lang="en-US" sz="2820" b="1">
                <a:solidFill>
                  <a:srgbClr val="000000"/>
                </a:solidFill>
                <a:latin typeface="Inter Bold"/>
                <a:ea typeface="Inter Bold"/>
                <a:cs typeface="Inter Bold"/>
                <a:sym typeface="Inter Bold"/>
              </a:rPr>
              <a:t>⭐Kích thước ảnh và số epoch : </a:t>
            </a:r>
          </a:p>
          <a:p>
            <a:pPr algn="l">
              <a:lnSpc>
                <a:spcPts val="3948"/>
              </a:lnSpc>
            </a:pPr>
            <a:r>
              <a:rPr lang="en-US" sz="2820" b="1">
                <a:solidFill>
                  <a:srgbClr val="000000"/>
                </a:solidFill>
                <a:latin typeface="Inter Bold"/>
                <a:ea typeface="Inter Bold"/>
                <a:cs typeface="Inter Bold"/>
                <a:sym typeface="Inter Bold"/>
              </a:rPr>
              <a:t> Ảnh 640x640: tốc độ nhanh, phù hợp cho huấn luyện thăm dò, nhưng đôi khi khó phân giải các đường kẻ mỏng.</a:t>
            </a:r>
          </a:p>
          <a:p>
            <a:pPr algn="l">
              <a:lnSpc>
                <a:spcPts val="3948"/>
              </a:lnSpc>
            </a:pPr>
            <a:r>
              <a:rPr lang="en-US" sz="2820" b="1">
                <a:solidFill>
                  <a:srgbClr val="000000"/>
                </a:solidFill>
                <a:latin typeface="Inter Bold"/>
                <a:ea typeface="Inter Bold"/>
                <a:cs typeface="Inter Bold"/>
                <a:sym typeface="Inter Bold"/>
              </a:rPr>
              <a:t>• Ảnh 1024x1024: là điểm cân bằng tốt giữa độ chi tiết và chi phí tính toán. Nhiều thí nghiệm cho thấy mAP Pose tăng rõ rệt khi chuyển từ 640 lên 1024.</a:t>
            </a:r>
          </a:p>
          <a:p>
            <a:pPr algn="l">
              <a:lnSpc>
                <a:spcPts val="3948"/>
              </a:lnSpc>
            </a:pPr>
            <a:r>
              <a:rPr lang="en-US" sz="2820" b="1">
                <a:solidFill>
                  <a:srgbClr val="000000"/>
                </a:solidFill>
                <a:latin typeface="Inter Bold"/>
                <a:ea typeface="Inter Bold"/>
                <a:cs typeface="Inter Bold"/>
                <a:sym typeface="Inter Bold"/>
              </a:rPr>
              <a:t>• Ảnh 1280x1280: giúp mô hình học được chi tiết hơn, nhưng thời gian huấn luyện và suy luận tăng mạnh; việc sử dụng kích thước này chỉ phù hợp khi có GPU mạnh và thời gian huấn luyện dài.</a:t>
            </a:r>
          </a:p>
          <a:p>
            <a:pPr algn="l">
              <a:lnSpc>
                <a:spcPts val="3948"/>
              </a:lnSpc>
            </a:pPr>
            <a:r>
              <a:rPr lang="en-US" sz="2820" b="1">
                <a:solidFill>
                  <a:srgbClr val="000000"/>
                </a:solidFill>
                <a:latin typeface="Inter Bold"/>
                <a:ea typeface="Inter Bold"/>
                <a:cs typeface="Inter Bold"/>
                <a:sym typeface="Inter Bold"/>
              </a:rPr>
              <a:t>• Số epoch: khoảng 150–200 epoch đã đủ cho mô hình hội tụ với dữ liệu hiện tại; tăng lên 300 epoch cho thấy lợi ích hạn chế và nguy cơ overfitting nếu không tăng thêm regularization hoặc augmentation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9840" y="1103546"/>
            <a:ext cx="464857" cy="46485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458343" y="-2814222"/>
            <a:ext cx="8765250" cy="87652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2159680" y="2057400"/>
            <a:ext cx="6354017" cy="8229600"/>
          </a:xfrm>
          <a:custGeom>
            <a:avLst/>
            <a:gdLst/>
            <a:ahLst/>
            <a:cxnLst/>
            <a:rect l="l" t="t" r="r" b="b"/>
            <a:pathLst>
              <a:path w="6354017" h="8229600">
                <a:moveTo>
                  <a:pt x="0" y="0"/>
                </a:moveTo>
                <a:lnTo>
                  <a:pt x="6354017" y="0"/>
                </a:lnTo>
                <a:lnTo>
                  <a:pt x="6354017" y="8229600"/>
                </a:lnTo>
                <a:lnTo>
                  <a:pt x="0" y="8229600"/>
                </a:lnTo>
                <a:lnTo>
                  <a:pt x="0" y="0"/>
                </a:lnTo>
                <a:close/>
              </a:path>
            </a:pathLst>
          </a:custGeom>
          <a:blipFill>
            <a:blip r:embed="rId2"/>
            <a:stretch>
              <a:fillRect/>
            </a:stretch>
          </a:blipFill>
        </p:spPr>
      </p:sp>
      <p:sp>
        <p:nvSpPr>
          <p:cNvPr id="9" name="TextBox 9"/>
          <p:cNvSpPr txBox="1"/>
          <p:nvPr/>
        </p:nvSpPr>
        <p:spPr>
          <a:xfrm>
            <a:off x="1594222" y="2860981"/>
            <a:ext cx="9469985" cy="951357"/>
          </a:xfrm>
          <a:prstGeom prst="rect">
            <a:avLst/>
          </a:prstGeom>
        </p:spPr>
        <p:txBody>
          <a:bodyPr lIns="0" tIns="0" rIns="0" bIns="0" rtlCol="0" anchor="t">
            <a:spAutoFit/>
          </a:bodyPr>
          <a:lstStyle/>
          <a:p>
            <a:pPr algn="ctr">
              <a:lnSpc>
                <a:spcPts val="7343"/>
              </a:lnSpc>
            </a:pPr>
            <a:r>
              <a:rPr lang="en-US" sz="6799">
                <a:solidFill>
                  <a:srgbClr val="2251B5"/>
                </a:solidFill>
                <a:latin typeface="Anton"/>
                <a:ea typeface="Anton"/>
                <a:cs typeface="Anton"/>
                <a:sym typeface="Anton"/>
              </a:rPr>
              <a:t>KẾT QUẢ THỰC NGHIỆM TỐI ƯU</a:t>
            </a:r>
          </a:p>
        </p:txBody>
      </p:sp>
      <p:sp>
        <p:nvSpPr>
          <p:cNvPr id="10" name="TextBox 10"/>
          <p:cNvSpPr txBox="1"/>
          <p:nvPr/>
        </p:nvSpPr>
        <p:spPr>
          <a:xfrm>
            <a:off x="2705474" y="5190284"/>
            <a:ext cx="1387683" cy="781054"/>
          </a:xfrm>
          <a:prstGeom prst="rect">
            <a:avLst/>
          </a:prstGeom>
        </p:spPr>
        <p:txBody>
          <a:bodyPr lIns="0" tIns="0" rIns="0" bIns="0" rtlCol="0" anchor="t">
            <a:spAutoFit/>
          </a:bodyPr>
          <a:lstStyle/>
          <a:p>
            <a:pPr marL="0" lvl="0" indent="0" algn="l">
              <a:lnSpc>
                <a:spcPts val="6629"/>
              </a:lnSpc>
              <a:spcBef>
                <a:spcPct val="0"/>
              </a:spcBef>
            </a:pPr>
            <a:r>
              <a:rPr lang="en-US" sz="3899" b="1">
                <a:solidFill>
                  <a:srgbClr val="000000"/>
                </a:solidFill>
                <a:latin typeface="Canva Sans Bold"/>
                <a:ea typeface="Canva Sans Bold"/>
                <a:cs typeface="Canva Sans Bold"/>
                <a:sym typeface="Canva Sans Bold"/>
              </a:rPr>
              <a:t>FP32</a:t>
            </a:r>
          </a:p>
        </p:txBody>
      </p:sp>
      <p:sp>
        <p:nvSpPr>
          <p:cNvPr id="11" name="TextBox 11"/>
          <p:cNvSpPr txBox="1"/>
          <p:nvPr/>
        </p:nvSpPr>
        <p:spPr>
          <a:xfrm>
            <a:off x="1776503" y="5269663"/>
            <a:ext cx="919445" cy="865291"/>
          </a:xfrm>
          <a:prstGeom prst="rect">
            <a:avLst/>
          </a:prstGeom>
        </p:spPr>
        <p:txBody>
          <a:bodyPr lIns="0" tIns="0" rIns="0" bIns="0" rtlCol="0" anchor="t">
            <a:spAutoFit/>
          </a:bodyPr>
          <a:lstStyle/>
          <a:p>
            <a:pPr algn="l">
              <a:lnSpc>
                <a:spcPts val="5828"/>
              </a:lnSpc>
            </a:pPr>
            <a:r>
              <a:rPr lang="en-US" sz="5396">
                <a:solidFill>
                  <a:srgbClr val="2251B5"/>
                </a:solidFill>
                <a:latin typeface="Impact"/>
                <a:ea typeface="Impact"/>
                <a:cs typeface="Impact"/>
                <a:sym typeface="Impact"/>
              </a:rPr>
              <a:t>01</a:t>
            </a:r>
          </a:p>
        </p:txBody>
      </p:sp>
      <p:sp>
        <p:nvSpPr>
          <p:cNvPr id="12" name="TextBox 12"/>
          <p:cNvSpPr txBox="1"/>
          <p:nvPr/>
        </p:nvSpPr>
        <p:spPr>
          <a:xfrm>
            <a:off x="5992097" y="5269663"/>
            <a:ext cx="919445" cy="865291"/>
          </a:xfrm>
          <a:prstGeom prst="rect">
            <a:avLst/>
          </a:prstGeom>
        </p:spPr>
        <p:txBody>
          <a:bodyPr lIns="0" tIns="0" rIns="0" bIns="0" rtlCol="0" anchor="t">
            <a:spAutoFit/>
          </a:bodyPr>
          <a:lstStyle/>
          <a:p>
            <a:pPr algn="l">
              <a:lnSpc>
                <a:spcPts val="5828"/>
              </a:lnSpc>
            </a:pPr>
            <a:r>
              <a:rPr lang="en-US" sz="5396">
                <a:solidFill>
                  <a:srgbClr val="2251B5"/>
                </a:solidFill>
                <a:latin typeface="Impact"/>
                <a:ea typeface="Impact"/>
                <a:cs typeface="Impact"/>
                <a:sym typeface="Impact"/>
              </a:rPr>
              <a:t>03</a:t>
            </a:r>
          </a:p>
        </p:txBody>
      </p:sp>
      <p:sp>
        <p:nvSpPr>
          <p:cNvPr id="13" name="TextBox 13"/>
          <p:cNvSpPr txBox="1"/>
          <p:nvPr/>
        </p:nvSpPr>
        <p:spPr>
          <a:xfrm>
            <a:off x="6866851" y="5258875"/>
            <a:ext cx="5178529" cy="692154"/>
          </a:xfrm>
          <a:prstGeom prst="rect">
            <a:avLst/>
          </a:prstGeom>
        </p:spPr>
        <p:txBody>
          <a:bodyPr lIns="0" tIns="0" rIns="0" bIns="0" rtlCol="0" anchor="t">
            <a:spAutoFit/>
          </a:bodyPr>
          <a:lstStyle/>
          <a:p>
            <a:pPr marL="0" lvl="0" indent="0" algn="l">
              <a:lnSpc>
                <a:spcPts val="5949"/>
              </a:lnSpc>
              <a:spcBef>
                <a:spcPct val="0"/>
              </a:spcBef>
            </a:pPr>
            <a:r>
              <a:rPr lang="en-US" sz="3499" b="1">
                <a:solidFill>
                  <a:srgbClr val="000000"/>
                </a:solidFill>
                <a:latin typeface="Canva Sans Bold"/>
                <a:ea typeface="Canva Sans Bold"/>
                <a:cs typeface="Canva Sans Bold"/>
                <a:sym typeface="Canva Sans Bold"/>
              </a:rPr>
              <a:t>DỰ ĐOÁN THƯA (LẶP)</a:t>
            </a:r>
          </a:p>
        </p:txBody>
      </p:sp>
      <p:sp>
        <p:nvSpPr>
          <p:cNvPr id="14" name="TextBox 14"/>
          <p:cNvSpPr txBox="1"/>
          <p:nvPr/>
        </p:nvSpPr>
        <p:spPr>
          <a:xfrm>
            <a:off x="1776503" y="7221042"/>
            <a:ext cx="919445" cy="865291"/>
          </a:xfrm>
          <a:prstGeom prst="rect">
            <a:avLst/>
          </a:prstGeom>
        </p:spPr>
        <p:txBody>
          <a:bodyPr lIns="0" tIns="0" rIns="0" bIns="0" rtlCol="0" anchor="t">
            <a:spAutoFit/>
          </a:bodyPr>
          <a:lstStyle/>
          <a:p>
            <a:pPr algn="l">
              <a:lnSpc>
                <a:spcPts val="5828"/>
              </a:lnSpc>
            </a:pPr>
            <a:r>
              <a:rPr lang="en-US" sz="5396">
                <a:solidFill>
                  <a:srgbClr val="2251B5"/>
                </a:solidFill>
                <a:latin typeface="Impact"/>
                <a:ea typeface="Impact"/>
                <a:cs typeface="Impact"/>
                <a:sym typeface="Impact"/>
              </a:rPr>
              <a:t>02</a:t>
            </a:r>
          </a:p>
        </p:txBody>
      </p:sp>
      <p:sp>
        <p:nvSpPr>
          <p:cNvPr id="15" name="TextBox 15"/>
          <p:cNvSpPr txBox="1"/>
          <p:nvPr/>
        </p:nvSpPr>
        <p:spPr>
          <a:xfrm>
            <a:off x="6911542" y="7211512"/>
            <a:ext cx="5023242" cy="692154"/>
          </a:xfrm>
          <a:prstGeom prst="rect">
            <a:avLst/>
          </a:prstGeom>
        </p:spPr>
        <p:txBody>
          <a:bodyPr lIns="0" tIns="0" rIns="0" bIns="0" rtlCol="0" anchor="t">
            <a:spAutoFit/>
          </a:bodyPr>
          <a:lstStyle/>
          <a:p>
            <a:pPr marL="0" lvl="0" indent="0" algn="l">
              <a:lnSpc>
                <a:spcPts val="5949"/>
              </a:lnSpc>
              <a:spcBef>
                <a:spcPct val="0"/>
              </a:spcBef>
            </a:pPr>
            <a:r>
              <a:rPr lang="en-US" sz="3499" b="1">
                <a:solidFill>
                  <a:srgbClr val="000000"/>
                </a:solidFill>
                <a:latin typeface="Canva Sans Bold"/>
                <a:ea typeface="Canva Sans Bold"/>
                <a:cs typeface="Canva Sans Bold"/>
                <a:sym typeface="Canva Sans Bold"/>
              </a:rPr>
              <a:t>NỘI SUY QUANG LƯU</a:t>
            </a:r>
          </a:p>
        </p:txBody>
      </p:sp>
      <p:sp>
        <p:nvSpPr>
          <p:cNvPr id="16" name="TextBox 16"/>
          <p:cNvSpPr txBox="1"/>
          <p:nvPr/>
        </p:nvSpPr>
        <p:spPr>
          <a:xfrm>
            <a:off x="5992097" y="7221042"/>
            <a:ext cx="919445" cy="865291"/>
          </a:xfrm>
          <a:prstGeom prst="rect">
            <a:avLst/>
          </a:prstGeom>
        </p:spPr>
        <p:txBody>
          <a:bodyPr lIns="0" tIns="0" rIns="0" bIns="0" rtlCol="0" anchor="t">
            <a:spAutoFit/>
          </a:bodyPr>
          <a:lstStyle/>
          <a:p>
            <a:pPr algn="l">
              <a:lnSpc>
                <a:spcPts val="5828"/>
              </a:lnSpc>
            </a:pPr>
            <a:r>
              <a:rPr lang="en-US" sz="5396">
                <a:solidFill>
                  <a:srgbClr val="2251B5"/>
                </a:solidFill>
                <a:latin typeface="Impact"/>
                <a:ea typeface="Impact"/>
                <a:cs typeface="Impact"/>
                <a:sym typeface="Impact"/>
              </a:rPr>
              <a:t>04</a:t>
            </a:r>
          </a:p>
        </p:txBody>
      </p:sp>
      <p:sp>
        <p:nvSpPr>
          <p:cNvPr id="17" name="Freeform 17"/>
          <p:cNvSpPr/>
          <p:nvPr/>
        </p:nvSpPr>
        <p:spPr>
          <a:xfrm>
            <a:off x="13458343" y="41945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3">
              <a:alphaModFix amt="26000"/>
            </a:blip>
            <a:stretch>
              <a:fillRect/>
            </a:stretch>
          </a:blipFill>
        </p:spPr>
      </p:sp>
      <p:grpSp>
        <p:nvGrpSpPr>
          <p:cNvPr id="18" name="Group 18"/>
          <p:cNvGrpSpPr/>
          <p:nvPr/>
        </p:nvGrpSpPr>
        <p:grpSpPr>
          <a:xfrm>
            <a:off x="13496443" y="438505"/>
            <a:ext cx="388645" cy="3886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1281271" y="8875432"/>
            <a:ext cx="764109" cy="765735"/>
          </a:xfrm>
          <a:custGeom>
            <a:avLst/>
            <a:gdLst/>
            <a:ahLst/>
            <a:cxnLst/>
            <a:rect l="l" t="t" r="r" b="b"/>
            <a:pathLst>
              <a:path w="764109" h="765735">
                <a:moveTo>
                  <a:pt x="0" y="0"/>
                </a:moveTo>
                <a:lnTo>
                  <a:pt x="764109" y="0"/>
                </a:lnTo>
                <a:lnTo>
                  <a:pt x="764109" y="765736"/>
                </a:lnTo>
                <a:lnTo>
                  <a:pt x="0" y="765736"/>
                </a:lnTo>
                <a:lnTo>
                  <a:pt x="0" y="0"/>
                </a:lnTo>
                <a:close/>
              </a:path>
            </a:pathLst>
          </a:custGeom>
          <a:blipFill>
            <a:blip r:embed="rId3">
              <a:alphaModFix amt="26000"/>
            </a:blip>
            <a:stretch>
              <a:fillRect/>
            </a:stretch>
          </a:blipFill>
        </p:spPr>
      </p:sp>
      <p:grpSp>
        <p:nvGrpSpPr>
          <p:cNvPr id="22" name="Group 22"/>
          <p:cNvGrpSpPr/>
          <p:nvPr/>
        </p:nvGrpSpPr>
        <p:grpSpPr>
          <a:xfrm>
            <a:off x="11319371" y="8894482"/>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2695949" y="7122615"/>
            <a:ext cx="1648466" cy="781050"/>
          </a:xfrm>
          <a:prstGeom prst="rect">
            <a:avLst/>
          </a:prstGeom>
        </p:spPr>
        <p:txBody>
          <a:bodyPr lIns="0" tIns="0" rIns="0" bIns="0" rtlCol="0" anchor="t">
            <a:spAutoFit/>
          </a:bodyPr>
          <a:lstStyle/>
          <a:p>
            <a:pPr marL="0" lvl="0" indent="0" algn="l">
              <a:lnSpc>
                <a:spcPts val="6630"/>
              </a:lnSpc>
              <a:spcBef>
                <a:spcPct val="0"/>
              </a:spcBef>
            </a:pPr>
            <a:r>
              <a:rPr lang="en-US" sz="3900" b="1">
                <a:solidFill>
                  <a:srgbClr val="000000"/>
                </a:solidFill>
                <a:latin typeface="Canva Sans Bold"/>
                <a:ea typeface="Canva Sans Bold"/>
                <a:cs typeface="Canva Sans Bold"/>
                <a:sym typeface="Canva Sans Bold"/>
              </a:rPr>
              <a:t>FP16</a:t>
            </a:r>
          </a:p>
        </p:txBody>
      </p:sp>
      <p:sp>
        <p:nvSpPr>
          <p:cNvPr id="26" name="Freeform 26"/>
          <p:cNvSpPr/>
          <p:nvPr/>
        </p:nvSpPr>
        <p:spPr>
          <a:xfrm>
            <a:off x="-1292786" y="-1882469"/>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8783" y="-1719589"/>
            <a:ext cx="5754965" cy="4114800"/>
          </a:xfrm>
          <a:custGeom>
            <a:avLst/>
            <a:gdLst/>
            <a:ahLst/>
            <a:cxnLst/>
            <a:rect l="l" t="t" r="r" b="b"/>
            <a:pathLst>
              <a:path w="5754965" h="4114800">
                <a:moveTo>
                  <a:pt x="0" y="0"/>
                </a:moveTo>
                <a:lnTo>
                  <a:pt x="5754966" y="0"/>
                </a:lnTo>
                <a:lnTo>
                  <a:pt x="57549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197226" y="337811"/>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6">
              <a:alphaModFix amt="26000"/>
            </a:blip>
            <a:stretch>
              <a:fillRect/>
            </a:stretch>
          </a:blipFill>
        </p:spPr>
      </p:sp>
      <p:grpSp>
        <p:nvGrpSpPr>
          <p:cNvPr id="8" name="Group 8"/>
          <p:cNvGrpSpPr/>
          <p:nvPr/>
        </p:nvGrpSpPr>
        <p:grpSpPr>
          <a:xfrm>
            <a:off x="15235326" y="356861"/>
            <a:ext cx="388645" cy="3886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867765" y="2480936"/>
            <a:ext cx="16552470" cy="3621295"/>
          </a:xfrm>
          <a:custGeom>
            <a:avLst/>
            <a:gdLst/>
            <a:ahLst/>
            <a:cxnLst/>
            <a:rect l="l" t="t" r="r" b="b"/>
            <a:pathLst>
              <a:path w="16552470" h="3621295">
                <a:moveTo>
                  <a:pt x="0" y="0"/>
                </a:moveTo>
                <a:lnTo>
                  <a:pt x="16552470" y="0"/>
                </a:lnTo>
                <a:lnTo>
                  <a:pt x="16552470" y="3621295"/>
                </a:lnTo>
                <a:lnTo>
                  <a:pt x="0" y="3621295"/>
                </a:lnTo>
                <a:lnTo>
                  <a:pt x="0" y="0"/>
                </a:lnTo>
                <a:close/>
              </a:path>
            </a:pathLst>
          </a:custGeom>
          <a:blipFill>
            <a:blip r:embed="rId7"/>
            <a:stretch>
              <a:fillRect l="-2313" t="-522" b="-522"/>
            </a:stretch>
          </a:blipFill>
        </p:spPr>
      </p:sp>
      <p:sp>
        <p:nvSpPr>
          <p:cNvPr id="12" name="TextBox 12"/>
          <p:cNvSpPr txBox="1"/>
          <p:nvPr/>
        </p:nvSpPr>
        <p:spPr>
          <a:xfrm>
            <a:off x="4230967" y="665968"/>
            <a:ext cx="9469985" cy="951357"/>
          </a:xfrm>
          <a:prstGeom prst="rect">
            <a:avLst/>
          </a:prstGeom>
        </p:spPr>
        <p:txBody>
          <a:bodyPr lIns="0" tIns="0" rIns="0" bIns="0" rtlCol="0" anchor="t">
            <a:spAutoFit/>
          </a:bodyPr>
          <a:lstStyle/>
          <a:p>
            <a:pPr algn="ctr">
              <a:lnSpc>
                <a:spcPts val="7343"/>
              </a:lnSpc>
            </a:pPr>
            <a:r>
              <a:rPr lang="en-US" sz="6799">
                <a:solidFill>
                  <a:srgbClr val="2251B5"/>
                </a:solidFill>
                <a:latin typeface="Anton"/>
                <a:ea typeface="Anton"/>
                <a:cs typeface="Anton"/>
                <a:sym typeface="Anton"/>
              </a:rPr>
              <a:t>KẾT QUẢ THỰC NGHIỆM TỐI ƯU</a:t>
            </a:r>
          </a:p>
        </p:txBody>
      </p:sp>
      <p:sp>
        <p:nvSpPr>
          <p:cNvPr id="13" name="TextBox 13"/>
          <p:cNvSpPr txBox="1"/>
          <p:nvPr/>
        </p:nvSpPr>
        <p:spPr>
          <a:xfrm>
            <a:off x="1513203" y="6407031"/>
            <a:ext cx="15907032" cy="3191511"/>
          </a:xfrm>
          <a:prstGeom prst="rect">
            <a:avLst/>
          </a:prstGeom>
        </p:spPr>
        <p:txBody>
          <a:bodyPr lIns="0" tIns="0" rIns="0" bIns="0" rtlCol="0" anchor="t">
            <a:spAutoFit/>
          </a:bodyPr>
          <a:lstStyle/>
          <a:p>
            <a:pPr marL="561336" lvl="1" indent="-280668" algn="l">
              <a:lnSpc>
                <a:spcPts val="3639"/>
              </a:lnSpc>
              <a:buFont typeface="Arial"/>
              <a:buChar char="•"/>
            </a:pPr>
            <a:r>
              <a:rPr lang="en-US" sz="2599" b="1">
                <a:solidFill>
                  <a:srgbClr val="000000"/>
                </a:solidFill>
                <a:latin typeface="Canva Sans Bold"/>
                <a:ea typeface="Canva Sans Bold"/>
                <a:cs typeface="Canva Sans Bold"/>
                <a:sym typeface="Canva Sans Bold"/>
              </a:rPr>
              <a:t>FP32 hoặc FP16 phù hợp cho hệ thống cần tốc độ xử lý nhanh và hiệu năng ổn định.</a:t>
            </a:r>
          </a:p>
          <a:p>
            <a:pPr marL="561336" lvl="1" indent="-280668" algn="l">
              <a:lnSpc>
                <a:spcPts val="3639"/>
              </a:lnSpc>
              <a:buFont typeface="Arial"/>
              <a:buChar char="•"/>
            </a:pPr>
            <a:r>
              <a:rPr lang="en-US" sz="2599" b="1">
                <a:solidFill>
                  <a:srgbClr val="000000"/>
                </a:solidFill>
                <a:latin typeface="Canva Sans Bold"/>
                <a:ea typeface="Canva Sans Bold"/>
                <a:cs typeface="Canva Sans Bold"/>
                <a:sym typeface="Canva Sans Bold"/>
              </a:rPr>
              <a:t>FP16 đặc biệt hữu ích khi muốn tiết kiệm tài nguyên bộ nhớ nhưng vẫn giữ hiệu năng gần tương đương FP32.</a:t>
            </a:r>
          </a:p>
          <a:p>
            <a:pPr marL="561336" lvl="1" indent="-280668" algn="l">
              <a:lnSpc>
                <a:spcPts val="3639"/>
              </a:lnSpc>
              <a:buFont typeface="Arial"/>
              <a:buChar char="•"/>
            </a:pPr>
            <a:r>
              <a:rPr lang="en-US" sz="2599" b="1">
                <a:solidFill>
                  <a:srgbClr val="000000"/>
                </a:solidFill>
                <a:latin typeface="Canva Sans Bold"/>
                <a:ea typeface="Canva Sans Bold"/>
                <a:cs typeface="Canva Sans Bold"/>
                <a:sym typeface="Canva Sans Bold"/>
              </a:rPr>
              <a:t>Phương pháp lặp lại kết quả dự đoán trên mỗi 5 khung hình giúp đạt tốc độ cao, nhưng làm giảm độ mượt mà.</a:t>
            </a:r>
          </a:p>
          <a:p>
            <a:pPr marL="561336" lvl="1" indent="-280668" algn="l">
              <a:lnSpc>
                <a:spcPts val="3639"/>
              </a:lnSpc>
              <a:buFont typeface="Arial"/>
              <a:buChar char="•"/>
            </a:pPr>
            <a:r>
              <a:rPr lang="en-US" sz="2599" b="1">
                <a:solidFill>
                  <a:srgbClr val="000000"/>
                </a:solidFill>
                <a:latin typeface="Canva Sans Bold"/>
                <a:ea typeface="Canva Sans Bold"/>
                <a:cs typeface="Canva Sans Bold"/>
                <a:sym typeface="Canva Sans Bold"/>
              </a:rPr>
              <a:t>Nội suy quang lưu cải thiện chất lượng hình ảnh và sự mượt mà của chuyển động, song chi phí tính toán cao hơn và độ tin cậy thấp hơn.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8944" y="-1465728"/>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H="1" flipV="1">
            <a:off x="16258094" y="591672"/>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7169310"/>
            <a:ext cx="2943839" cy="2881502"/>
          </a:xfrm>
          <a:custGeom>
            <a:avLst/>
            <a:gdLst/>
            <a:ahLst/>
            <a:cxnLst/>
            <a:rect l="l" t="t" r="r" b="b"/>
            <a:pathLst>
              <a:path w="2943839" h="2881502">
                <a:moveTo>
                  <a:pt x="0" y="0"/>
                </a:moveTo>
                <a:lnTo>
                  <a:pt x="2943839" y="0"/>
                </a:lnTo>
                <a:lnTo>
                  <a:pt x="2943839" y="2881502"/>
                </a:lnTo>
                <a:lnTo>
                  <a:pt x="0" y="2881502"/>
                </a:lnTo>
                <a:lnTo>
                  <a:pt x="0" y="0"/>
                </a:lnTo>
                <a:close/>
              </a:path>
            </a:pathLst>
          </a:custGeom>
          <a:blipFill>
            <a:blip r:embed="rId4"/>
            <a:stretch>
              <a:fillRect/>
            </a:stretch>
          </a:blipFill>
        </p:spPr>
      </p:sp>
      <p:sp>
        <p:nvSpPr>
          <p:cNvPr id="8" name="TextBox 8"/>
          <p:cNvSpPr txBox="1"/>
          <p:nvPr/>
        </p:nvSpPr>
        <p:spPr>
          <a:xfrm>
            <a:off x="9979923" y="3385735"/>
            <a:ext cx="6278171" cy="762000"/>
          </a:xfrm>
          <a:prstGeom prst="rect">
            <a:avLst/>
          </a:prstGeom>
        </p:spPr>
        <p:txBody>
          <a:bodyPr lIns="0" tIns="0" rIns="0" bIns="0" rtlCol="0" anchor="t">
            <a:spAutoFit/>
          </a:bodyPr>
          <a:lstStyle/>
          <a:p>
            <a:pPr marL="0" lvl="0" indent="0" algn="l">
              <a:lnSpc>
                <a:spcPts val="2039"/>
              </a:lnSpc>
              <a:spcBef>
                <a:spcPct val="0"/>
              </a:spcBef>
            </a:pPr>
            <a:r>
              <a:rPr lang="en-US" sz="1200" u="none" strike="noStrike">
                <a:solidFill>
                  <a:srgbClr val="FFFFFF"/>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p>
        </p:txBody>
      </p:sp>
      <p:sp>
        <p:nvSpPr>
          <p:cNvPr id="9" name="TextBox 9"/>
          <p:cNvSpPr txBox="1"/>
          <p:nvPr/>
        </p:nvSpPr>
        <p:spPr>
          <a:xfrm>
            <a:off x="9979923" y="4779386"/>
            <a:ext cx="6278171" cy="762000"/>
          </a:xfrm>
          <a:prstGeom prst="rect">
            <a:avLst/>
          </a:prstGeom>
        </p:spPr>
        <p:txBody>
          <a:bodyPr lIns="0" tIns="0" rIns="0" bIns="0" rtlCol="0" anchor="t">
            <a:spAutoFit/>
          </a:bodyPr>
          <a:lstStyle/>
          <a:p>
            <a:pPr marL="0" lvl="0" indent="0" algn="l">
              <a:lnSpc>
                <a:spcPts val="2039"/>
              </a:lnSpc>
              <a:spcBef>
                <a:spcPct val="0"/>
              </a:spcBef>
            </a:pPr>
            <a:r>
              <a:rPr lang="en-US" sz="1200" u="none" strike="noStrike">
                <a:solidFill>
                  <a:srgbClr val="FFFFFF"/>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p>
        </p:txBody>
      </p:sp>
      <p:sp>
        <p:nvSpPr>
          <p:cNvPr id="10" name="TextBox 10"/>
          <p:cNvSpPr txBox="1"/>
          <p:nvPr/>
        </p:nvSpPr>
        <p:spPr>
          <a:xfrm>
            <a:off x="9979923" y="6173038"/>
            <a:ext cx="6278171" cy="762000"/>
          </a:xfrm>
          <a:prstGeom prst="rect">
            <a:avLst/>
          </a:prstGeom>
        </p:spPr>
        <p:txBody>
          <a:bodyPr lIns="0" tIns="0" rIns="0" bIns="0" rtlCol="0" anchor="t">
            <a:spAutoFit/>
          </a:bodyPr>
          <a:lstStyle/>
          <a:p>
            <a:pPr marL="0" lvl="0" indent="0" algn="l">
              <a:lnSpc>
                <a:spcPts val="2039"/>
              </a:lnSpc>
              <a:spcBef>
                <a:spcPct val="0"/>
              </a:spcBef>
            </a:pPr>
            <a:r>
              <a:rPr lang="en-US" sz="1200" u="none" strike="noStrike">
                <a:solidFill>
                  <a:srgbClr val="FFFFFF"/>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p>
        </p:txBody>
      </p:sp>
      <p:sp>
        <p:nvSpPr>
          <p:cNvPr id="11" name="Freeform 11"/>
          <p:cNvSpPr/>
          <p:nvPr/>
        </p:nvSpPr>
        <p:spPr>
          <a:xfrm>
            <a:off x="16553582" y="720679"/>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5">
              <a:alphaModFix amt="26000"/>
            </a:blip>
            <a:stretch>
              <a:fillRect/>
            </a:stretch>
          </a:blipFill>
        </p:spPr>
      </p:sp>
      <p:grpSp>
        <p:nvGrpSpPr>
          <p:cNvPr id="12" name="Group 12"/>
          <p:cNvGrpSpPr/>
          <p:nvPr/>
        </p:nvGrpSpPr>
        <p:grpSpPr>
          <a:xfrm>
            <a:off x="16591682" y="739729"/>
            <a:ext cx="388645" cy="3886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4036021" y="229882"/>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5">
              <a:alphaModFix amt="26000"/>
            </a:blip>
            <a:stretch>
              <a:fillRect/>
            </a:stretch>
          </a:blipFill>
        </p:spPr>
      </p:sp>
      <p:grpSp>
        <p:nvGrpSpPr>
          <p:cNvPr id="16" name="Group 16"/>
          <p:cNvGrpSpPr/>
          <p:nvPr/>
        </p:nvGrpSpPr>
        <p:grpSpPr>
          <a:xfrm>
            <a:off x="4307197" y="310976"/>
            <a:ext cx="561392" cy="56139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17259300" y="6320780"/>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5">
              <a:alphaModFix amt="26000"/>
            </a:blip>
            <a:stretch>
              <a:fillRect/>
            </a:stretch>
          </a:blipFill>
        </p:spPr>
      </p:sp>
      <p:sp>
        <p:nvSpPr>
          <p:cNvPr id="20" name="TextBox 20"/>
          <p:cNvSpPr txBox="1"/>
          <p:nvPr/>
        </p:nvSpPr>
        <p:spPr>
          <a:xfrm>
            <a:off x="5492655" y="5952522"/>
            <a:ext cx="12336614" cy="4098290"/>
          </a:xfrm>
          <a:prstGeom prst="rect">
            <a:avLst/>
          </a:prstGeom>
        </p:spPr>
        <p:txBody>
          <a:bodyPr lIns="0" tIns="0" rIns="0" bIns="0" rtlCol="0" anchor="t">
            <a:spAutoFit/>
          </a:bodyPr>
          <a:lstStyle/>
          <a:p>
            <a:pPr algn="just">
              <a:lnSpc>
                <a:spcPts val="4060"/>
              </a:lnSpc>
              <a:spcBef>
                <a:spcPct val="0"/>
              </a:spcBef>
            </a:pPr>
            <a:endParaRPr/>
          </a:p>
          <a:p>
            <a:pPr marL="626111" lvl="1" indent="-313055" algn="just">
              <a:lnSpc>
                <a:spcPts val="4060"/>
              </a:lnSpc>
              <a:spcBef>
                <a:spcPct val="0"/>
              </a:spcBef>
              <a:buFont typeface="Arial"/>
              <a:buChar char="•"/>
            </a:pPr>
            <a:r>
              <a:rPr lang="en-US" sz="2900" b="1">
                <a:solidFill>
                  <a:srgbClr val="000000"/>
                </a:solidFill>
                <a:latin typeface="Inter Bold"/>
                <a:ea typeface="Inter Bold"/>
                <a:cs typeface="Inter Bold"/>
                <a:sym typeface="Inter Bold"/>
              </a:rPr>
              <a:t>Tracking + nội suy phi tuyến (optical flow, DeepSORT, ByteTrack).</a:t>
            </a:r>
          </a:p>
          <a:p>
            <a:pPr marL="626111" lvl="1" indent="-313055" algn="just">
              <a:lnSpc>
                <a:spcPts val="4060"/>
              </a:lnSpc>
              <a:spcBef>
                <a:spcPct val="0"/>
              </a:spcBef>
              <a:buFont typeface="Arial"/>
              <a:buChar char="•"/>
            </a:pPr>
            <a:r>
              <a:rPr lang="en-US" sz="2900" b="1">
                <a:solidFill>
                  <a:srgbClr val="000000"/>
                </a:solidFill>
                <a:latin typeface="Inter Bold"/>
                <a:ea typeface="Inter Bold"/>
                <a:cs typeface="Inter Bold"/>
                <a:sym typeface="Inter Bold"/>
              </a:rPr>
              <a:t>Mở rộng đối tượng: cầu thủ, bóng, trọng tài → phân tích chiến thuật.</a:t>
            </a:r>
          </a:p>
          <a:p>
            <a:pPr marL="626111" lvl="1" indent="-313055" algn="just">
              <a:lnSpc>
                <a:spcPts val="4060"/>
              </a:lnSpc>
              <a:spcBef>
                <a:spcPct val="0"/>
              </a:spcBef>
              <a:buFont typeface="Arial"/>
              <a:buChar char="•"/>
            </a:pPr>
            <a:r>
              <a:rPr lang="en-US" sz="2900" b="1">
                <a:solidFill>
                  <a:srgbClr val="000000"/>
                </a:solidFill>
                <a:latin typeface="Inter Bold"/>
                <a:ea typeface="Inter Bold"/>
                <a:cs typeface="Inter Bold"/>
                <a:sym typeface="Inter Bold"/>
              </a:rPr>
              <a:t>Triển khai thực tế: REST/gRPC, TensorRT, server GPU.</a:t>
            </a:r>
          </a:p>
          <a:p>
            <a:pPr marL="626111" lvl="1" indent="-313055" algn="just">
              <a:lnSpc>
                <a:spcPts val="4060"/>
              </a:lnSpc>
              <a:spcBef>
                <a:spcPct val="0"/>
              </a:spcBef>
              <a:buFont typeface="Arial"/>
              <a:buChar char="•"/>
            </a:pPr>
            <a:r>
              <a:rPr lang="en-US" sz="2900" b="1">
                <a:solidFill>
                  <a:srgbClr val="000000"/>
                </a:solidFill>
                <a:latin typeface="Inter Bold"/>
                <a:ea typeface="Inter Bold"/>
                <a:cs typeface="Inter Bold"/>
                <a:sym typeface="Inter Bold"/>
              </a:rPr>
              <a:t>Nâng cấp UI/UX: hỗ trợ video, chọn mô hình, tùy chỉnh confidence</a:t>
            </a:r>
          </a:p>
          <a:p>
            <a:pPr marL="626111" lvl="1" indent="-313055" algn="just">
              <a:lnSpc>
                <a:spcPts val="4060"/>
              </a:lnSpc>
              <a:spcBef>
                <a:spcPct val="0"/>
              </a:spcBef>
              <a:buFont typeface="Arial"/>
              <a:buChar char="•"/>
            </a:pPr>
            <a:r>
              <a:rPr lang="en-US" sz="2900" b="1">
                <a:solidFill>
                  <a:srgbClr val="000000"/>
                </a:solidFill>
                <a:latin typeface="Inter Bold"/>
                <a:ea typeface="Inter Bold"/>
                <a:cs typeface="Inter Bold"/>
                <a:sym typeface="Inter Bold"/>
              </a:rPr>
              <a:t>Phát triển thành hệ thống phân tích sân bóng toàn diện.</a:t>
            </a:r>
          </a:p>
          <a:p>
            <a:pPr algn="just">
              <a:lnSpc>
                <a:spcPts val="4060"/>
              </a:lnSpc>
              <a:spcBef>
                <a:spcPct val="0"/>
              </a:spcBef>
            </a:pPr>
            <a:endParaRPr lang="en-US" sz="2900" b="1">
              <a:solidFill>
                <a:srgbClr val="000000"/>
              </a:solidFill>
              <a:latin typeface="Inter Bold"/>
              <a:ea typeface="Inter Bold"/>
              <a:cs typeface="Inter Bold"/>
              <a:sym typeface="Inter Bold"/>
            </a:endParaRPr>
          </a:p>
        </p:txBody>
      </p:sp>
      <p:grpSp>
        <p:nvGrpSpPr>
          <p:cNvPr id="21" name="Group 21"/>
          <p:cNvGrpSpPr/>
          <p:nvPr/>
        </p:nvGrpSpPr>
        <p:grpSpPr>
          <a:xfrm>
            <a:off x="17064977" y="6192759"/>
            <a:ext cx="388645" cy="3886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5492655" y="815929"/>
            <a:ext cx="10708037" cy="951357"/>
          </a:xfrm>
          <a:prstGeom prst="rect">
            <a:avLst/>
          </a:prstGeom>
        </p:spPr>
        <p:txBody>
          <a:bodyPr lIns="0" tIns="0" rIns="0" bIns="0" rtlCol="0" anchor="t">
            <a:spAutoFit/>
          </a:bodyPr>
          <a:lstStyle/>
          <a:p>
            <a:pPr algn="ctr">
              <a:lnSpc>
                <a:spcPts val="7343"/>
              </a:lnSpc>
            </a:pPr>
            <a:r>
              <a:rPr lang="en-US" sz="6799">
                <a:solidFill>
                  <a:srgbClr val="2251B5"/>
                </a:solidFill>
                <a:latin typeface="Anton"/>
                <a:ea typeface="Anton"/>
                <a:cs typeface="Anton"/>
                <a:sym typeface="Anton"/>
              </a:rPr>
              <a:t>KẾT LUẬN VÀ HƯỚNG PHÁT TRIỂN</a:t>
            </a:r>
          </a:p>
        </p:txBody>
      </p:sp>
      <p:sp>
        <p:nvSpPr>
          <p:cNvPr id="25" name="TextBox 25"/>
          <p:cNvSpPr txBox="1"/>
          <p:nvPr/>
        </p:nvSpPr>
        <p:spPr>
          <a:xfrm>
            <a:off x="5492655" y="2182660"/>
            <a:ext cx="11378182" cy="3583940"/>
          </a:xfrm>
          <a:prstGeom prst="rect">
            <a:avLst/>
          </a:prstGeom>
        </p:spPr>
        <p:txBody>
          <a:bodyPr lIns="0" tIns="0" rIns="0" bIns="0" rtlCol="0" anchor="t">
            <a:spAutoFit/>
          </a:bodyPr>
          <a:lstStyle/>
          <a:p>
            <a:pPr algn="l">
              <a:lnSpc>
                <a:spcPts val="4060"/>
              </a:lnSpc>
              <a:spcBef>
                <a:spcPct val="0"/>
              </a:spcBef>
            </a:pPr>
            <a:r>
              <a:rPr lang="en-US" sz="2900" b="1">
                <a:solidFill>
                  <a:srgbClr val="000000"/>
                </a:solidFill>
                <a:latin typeface="Inter Bold"/>
                <a:ea typeface="Inter Bold"/>
                <a:cs typeface="Inter Bold"/>
                <a:sym typeface="Inter Bold"/>
              </a:rPr>
              <a:t>Hệ thống: Nhận diện 32 keypoints sân bóng bằng YOLOv8x-pose</a:t>
            </a:r>
          </a:p>
          <a:p>
            <a:pPr marL="626111" lvl="1" indent="-313055" algn="l">
              <a:lnSpc>
                <a:spcPts val="4060"/>
              </a:lnSpc>
              <a:spcBef>
                <a:spcPct val="0"/>
              </a:spcBef>
              <a:buFont typeface="Arial"/>
              <a:buChar char="•"/>
            </a:pPr>
            <a:r>
              <a:rPr lang="en-US" sz="2900" b="1">
                <a:solidFill>
                  <a:srgbClr val="000000"/>
                </a:solidFill>
                <a:latin typeface="Inter Bold"/>
                <a:ea typeface="Inter Bold"/>
                <a:cs typeface="Inter Bold"/>
                <a:sym typeface="Inter Bold"/>
              </a:rPr>
              <a:t>Hiệu năng: Pose mAP50 = 0.96, suy luận nhanh (&lt;8 ms trên GPU T4)</a:t>
            </a:r>
          </a:p>
          <a:p>
            <a:pPr marL="626111" lvl="1" indent="-313055" algn="l">
              <a:lnSpc>
                <a:spcPts val="4060"/>
              </a:lnSpc>
              <a:spcBef>
                <a:spcPct val="0"/>
              </a:spcBef>
              <a:buFont typeface="Arial"/>
              <a:buChar char="•"/>
            </a:pPr>
            <a:r>
              <a:rPr lang="en-US" sz="2900" b="1">
                <a:solidFill>
                  <a:srgbClr val="000000"/>
                </a:solidFill>
                <a:latin typeface="Inter Bold"/>
                <a:ea typeface="Inter Bold"/>
                <a:cs typeface="Inter Bold"/>
                <a:sym typeface="Inter Bold"/>
              </a:rPr>
              <a:t>Dữ liệu: ~66.200 ảnh, đa dạng góc nhìn, ánh sáng, sân</a:t>
            </a:r>
          </a:p>
          <a:p>
            <a:pPr marL="626111" lvl="1" indent="-313055" algn="l">
              <a:lnSpc>
                <a:spcPts val="4060"/>
              </a:lnSpc>
              <a:spcBef>
                <a:spcPct val="0"/>
              </a:spcBef>
              <a:buFont typeface="Arial"/>
              <a:buChar char="•"/>
            </a:pPr>
            <a:r>
              <a:rPr lang="en-US" sz="2900" b="1">
                <a:solidFill>
                  <a:srgbClr val="000000"/>
                </a:solidFill>
                <a:latin typeface="Inter Bold"/>
                <a:ea typeface="Inter Bold"/>
                <a:cs typeface="Inter Bold"/>
                <a:sym typeface="Inter Bold"/>
              </a:rPr>
              <a:t>Ứng dụng: VAR, homography, phân tích chiến thuật, AR/VR</a:t>
            </a:r>
          </a:p>
          <a:p>
            <a:pPr algn="l">
              <a:lnSpc>
                <a:spcPts val="4060"/>
              </a:lnSpc>
              <a:spcBef>
                <a:spcPct val="0"/>
              </a:spcBef>
            </a:pPr>
            <a:endParaRPr lang="en-US" sz="2900" b="1">
              <a:solidFill>
                <a:srgbClr val="000000"/>
              </a:solidFill>
              <a:latin typeface="Inter Bold"/>
              <a:ea typeface="Inter Bold"/>
              <a:cs typeface="Inter Bold"/>
              <a:sym typeface="Inter Bold"/>
            </a:endParaRPr>
          </a:p>
        </p:txBody>
      </p:sp>
      <p:sp>
        <p:nvSpPr>
          <p:cNvPr id="26" name="TextBox 26"/>
          <p:cNvSpPr txBox="1"/>
          <p:nvPr/>
        </p:nvSpPr>
        <p:spPr>
          <a:xfrm>
            <a:off x="2596877" y="2163610"/>
            <a:ext cx="2271712" cy="622935"/>
          </a:xfrm>
          <a:prstGeom prst="rect">
            <a:avLst/>
          </a:prstGeom>
        </p:spPr>
        <p:txBody>
          <a:bodyPr lIns="0" tIns="0" rIns="0" bIns="0" rtlCol="0" anchor="t">
            <a:spAutoFit/>
          </a:bodyPr>
          <a:lstStyle/>
          <a:p>
            <a:pPr algn="ctr">
              <a:lnSpc>
                <a:spcPts val="5040"/>
              </a:lnSpc>
              <a:spcBef>
                <a:spcPct val="0"/>
              </a:spcBef>
            </a:pPr>
            <a:r>
              <a:rPr lang="en-US" sz="3600" b="1">
                <a:solidFill>
                  <a:srgbClr val="2251B5"/>
                </a:solidFill>
                <a:latin typeface="Inter Bold"/>
                <a:ea typeface="Inter Bold"/>
                <a:cs typeface="Inter Bold"/>
                <a:sym typeface="Inter Bold"/>
              </a:rPr>
              <a:t>KẾT LUẬN</a:t>
            </a:r>
          </a:p>
        </p:txBody>
      </p:sp>
      <p:sp>
        <p:nvSpPr>
          <p:cNvPr id="27" name="TextBox 27"/>
          <p:cNvSpPr txBox="1"/>
          <p:nvPr/>
        </p:nvSpPr>
        <p:spPr>
          <a:xfrm>
            <a:off x="203169" y="5843192"/>
            <a:ext cx="4787416" cy="622935"/>
          </a:xfrm>
          <a:prstGeom prst="rect">
            <a:avLst/>
          </a:prstGeom>
        </p:spPr>
        <p:txBody>
          <a:bodyPr lIns="0" tIns="0" rIns="0" bIns="0" rtlCol="0" anchor="t">
            <a:spAutoFit/>
          </a:bodyPr>
          <a:lstStyle/>
          <a:p>
            <a:pPr algn="ctr">
              <a:lnSpc>
                <a:spcPts val="5040"/>
              </a:lnSpc>
              <a:spcBef>
                <a:spcPct val="0"/>
              </a:spcBef>
            </a:pPr>
            <a:r>
              <a:rPr lang="en-US" sz="3600" b="1">
                <a:solidFill>
                  <a:srgbClr val="2251B5"/>
                </a:solidFill>
                <a:latin typeface="Inter Bold"/>
                <a:ea typeface="Inter Bold"/>
                <a:cs typeface="Inter Bold"/>
                <a:sym typeface="Inter Bold"/>
              </a:rPr>
              <a:t>HƯỚNG PHÁT TRIỂN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164" y="-1185032"/>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2751199" y="-1185032"/>
            <a:ext cx="5754965" cy="4114800"/>
          </a:xfrm>
          <a:custGeom>
            <a:avLst/>
            <a:gdLst/>
            <a:ahLst/>
            <a:cxnLst/>
            <a:rect l="l" t="t" r="r" b="b"/>
            <a:pathLst>
              <a:path w="5754965" h="4114800">
                <a:moveTo>
                  <a:pt x="5754965" y="0"/>
                </a:moveTo>
                <a:lnTo>
                  <a:pt x="0" y="0"/>
                </a:lnTo>
                <a:lnTo>
                  <a:pt x="0" y="4114800"/>
                </a:lnTo>
                <a:lnTo>
                  <a:pt x="5754965" y="4114800"/>
                </a:lnTo>
                <a:lnTo>
                  <a:pt x="5754965"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968560" y="6613957"/>
            <a:ext cx="14350881" cy="143508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776503" y="1160030"/>
            <a:ext cx="1608804" cy="285214"/>
          </a:xfrm>
          <a:prstGeom prst="rect">
            <a:avLst/>
          </a:prstGeom>
        </p:spPr>
        <p:txBody>
          <a:bodyPr lIns="0" tIns="0" rIns="0" bIns="0" rtlCol="0" anchor="t">
            <a:spAutoFit/>
          </a:bodyPr>
          <a:lstStyle/>
          <a:p>
            <a:pPr marL="0" lvl="0" indent="0" algn="l">
              <a:lnSpc>
                <a:spcPts val="2463"/>
              </a:lnSpc>
              <a:spcBef>
                <a:spcPct val="0"/>
              </a:spcBef>
            </a:pPr>
            <a:r>
              <a:rPr lang="en-US" sz="1449">
                <a:solidFill>
                  <a:srgbClr val="FFFFFF"/>
                </a:solidFill>
                <a:latin typeface="Inter"/>
                <a:ea typeface="Inter"/>
                <a:cs typeface="Inter"/>
                <a:sym typeface="Inter"/>
              </a:rPr>
              <a:t>S</a:t>
            </a:r>
            <a:r>
              <a:rPr lang="en-US" sz="1449" u="none" strike="noStrike">
                <a:solidFill>
                  <a:srgbClr val="FFFFFF"/>
                </a:solidFill>
                <a:latin typeface="Inter"/>
                <a:ea typeface="Inter"/>
                <a:cs typeface="Inter"/>
                <a:sym typeface="Inter"/>
              </a:rPr>
              <a:t>tudio Shodwe</a:t>
            </a:r>
          </a:p>
        </p:txBody>
      </p:sp>
      <p:sp>
        <p:nvSpPr>
          <p:cNvPr id="12" name="Freeform 12"/>
          <p:cNvSpPr/>
          <p:nvPr/>
        </p:nvSpPr>
        <p:spPr>
          <a:xfrm>
            <a:off x="9280028" y="1062377"/>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6">
              <a:alphaModFix amt="26000"/>
            </a:blip>
            <a:stretch>
              <a:fillRect/>
            </a:stretch>
          </a:blipFill>
        </p:spPr>
      </p:sp>
      <p:grpSp>
        <p:nvGrpSpPr>
          <p:cNvPr id="13" name="Group 13"/>
          <p:cNvGrpSpPr/>
          <p:nvPr/>
        </p:nvGrpSpPr>
        <p:grpSpPr>
          <a:xfrm>
            <a:off x="9318128" y="1081427"/>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776503" y="7106998"/>
            <a:ext cx="1103744" cy="1106093"/>
          </a:xfrm>
          <a:custGeom>
            <a:avLst/>
            <a:gdLst/>
            <a:ahLst/>
            <a:cxnLst/>
            <a:rect l="l" t="t" r="r" b="b"/>
            <a:pathLst>
              <a:path w="1103744" h="1106093">
                <a:moveTo>
                  <a:pt x="0" y="0"/>
                </a:moveTo>
                <a:lnTo>
                  <a:pt x="1103745" y="0"/>
                </a:lnTo>
                <a:lnTo>
                  <a:pt x="1103745" y="1106093"/>
                </a:lnTo>
                <a:lnTo>
                  <a:pt x="0" y="1106093"/>
                </a:lnTo>
                <a:lnTo>
                  <a:pt x="0" y="0"/>
                </a:lnTo>
                <a:close/>
              </a:path>
            </a:pathLst>
          </a:custGeom>
          <a:blipFill>
            <a:blip r:embed="rId6">
              <a:alphaModFix amt="26000"/>
            </a:blip>
            <a:stretch>
              <a:fillRect/>
            </a:stretch>
          </a:blipFill>
        </p:spPr>
      </p:sp>
      <p:grpSp>
        <p:nvGrpSpPr>
          <p:cNvPr id="17" name="Group 17"/>
          <p:cNvGrpSpPr/>
          <p:nvPr/>
        </p:nvGrpSpPr>
        <p:grpSpPr>
          <a:xfrm>
            <a:off x="1831538" y="7134515"/>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5767568" y="6862165"/>
            <a:ext cx="1103744" cy="1106093"/>
          </a:xfrm>
          <a:custGeom>
            <a:avLst/>
            <a:gdLst/>
            <a:ahLst/>
            <a:cxnLst/>
            <a:rect l="l" t="t" r="r" b="b"/>
            <a:pathLst>
              <a:path w="1103744" h="1106093">
                <a:moveTo>
                  <a:pt x="0" y="0"/>
                </a:moveTo>
                <a:lnTo>
                  <a:pt x="1103745" y="0"/>
                </a:lnTo>
                <a:lnTo>
                  <a:pt x="1103745" y="1106093"/>
                </a:lnTo>
                <a:lnTo>
                  <a:pt x="0" y="1106093"/>
                </a:lnTo>
                <a:lnTo>
                  <a:pt x="0" y="0"/>
                </a:lnTo>
                <a:close/>
              </a:path>
            </a:pathLst>
          </a:custGeom>
          <a:blipFill>
            <a:blip r:embed="rId6">
              <a:alphaModFix amt="26000"/>
            </a:blip>
            <a:stretch>
              <a:fillRect/>
            </a:stretch>
          </a:blipFill>
        </p:spPr>
      </p:sp>
      <p:grpSp>
        <p:nvGrpSpPr>
          <p:cNvPr id="21" name="Group 21"/>
          <p:cNvGrpSpPr/>
          <p:nvPr/>
        </p:nvGrpSpPr>
        <p:grpSpPr>
          <a:xfrm>
            <a:off x="15822603" y="6889683"/>
            <a:ext cx="561392" cy="56139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1028700" y="1575614"/>
            <a:ext cx="16230600" cy="4757441"/>
          </a:xfrm>
          <a:prstGeom prst="rect">
            <a:avLst/>
          </a:prstGeom>
        </p:spPr>
        <p:txBody>
          <a:bodyPr lIns="0" tIns="0" rIns="0" bIns="0" rtlCol="0" anchor="t">
            <a:spAutoFit/>
          </a:bodyPr>
          <a:lstStyle/>
          <a:p>
            <a:pPr algn="ctr">
              <a:lnSpc>
                <a:spcPts val="38863"/>
              </a:lnSpc>
              <a:spcBef>
                <a:spcPct val="0"/>
              </a:spcBef>
            </a:pPr>
            <a:r>
              <a:rPr lang="en-US" sz="27759">
                <a:solidFill>
                  <a:srgbClr val="8EC1F6"/>
                </a:solidFill>
                <a:latin typeface="Anton"/>
                <a:ea typeface="Anton"/>
                <a:cs typeface="Anton"/>
                <a:sym typeface="Anton"/>
              </a:rPr>
              <a:t>THANK YOU</a:t>
            </a:r>
          </a:p>
        </p:txBody>
      </p:sp>
      <p:sp>
        <p:nvSpPr>
          <p:cNvPr id="25" name="Freeform 25"/>
          <p:cNvSpPr/>
          <p:nvPr/>
        </p:nvSpPr>
        <p:spPr>
          <a:xfrm>
            <a:off x="6656591" y="5143500"/>
            <a:ext cx="4974818" cy="6443289"/>
          </a:xfrm>
          <a:custGeom>
            <a:avLst/>
            <a:gdLst/>
            <a:ahLst/>
            <a:cxnLst/>
            <a:rect l="l" t="t" r="r" b="b"/>
            <a:pathLst>
              <a:path w="4974818" h="6443289">
                <a:moveTo>
                  <a:pt x="0" y="0"/>
                </a:moveTo>
                <a:lnTo>
                  <a:pt x="4974818" y="0"/>
                </a:lnTo>
                <a:lnTo>
                  <a:pt x="4974818" y="6443289"/>
                </a:lnTo>
                <a:lnTo>
                  <a:pt x="0" y="6443289"/>
                </a:lnTo>
                <a:lnTo>
                  <a:pt x="0" y="0"/>
                </a:lnTo>
                <a:close/>
              </a:path>
            </a:pathLst>
          </a:custGeom>
          <a:blipFill>
            <a:blip r:embed="rId7"/>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3849" y="-1228801"/>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174450" y="0"/>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506205" y="3843149"/>
            <a:ext cx="10830302" cy="108303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0" y="4543599"/>
            <a:ext cx="4361756" cy="4456456"/>
          </a:xfrm>
          <a:custGeom>
            <a:avLst/>
            <a:gdLst/>
            <a:ahLst/>
            <a:cxnLst/>
            <a:rect l="l" t="t" r="r" b="b"/>
            <a:pathLst>
              <a:path w="4361756" h="4456456">
                <a:moveTo>
                  <a:pt x="0" y="0"/>
                </a:moveTo>
                <a:lnTo>
                  <a:pt x="4361756" y="0"/>
                </a:lnTo>
                <a:lnTo>
                  <a:pt x="4361756" y="4456455"/>
                </a:lnTo>
                <a:lnTo>
                  <a:pt x="0" y="4456455"/>
                </a:lnTo>
                <a:lnTo>
                  <a:pt x="0" y="0"/>
                </a:lnTo>
                <a:close/>
              </a:path>
            </a:pathLst>
          </a:custGeom>
          <a:blipFill>
            <a:blip r:embed="rId7"/>
            <a:stretch>
              <a:fillRect/>
            </a:stretch>
          </a:blipFill>
        </p:spPr>
      </p:sp>
      <p:sp>
        <p:nvSpPr>
          <p:cNvPr id="12" name="TextBox 12"/>
          <p:cNvSpPr txBox="1"/>
          <p:nvPr/>
        </p:nvSpPr>
        <p:spPr>
          <a:xfrm>
            <a:off x="5549101" y="813325"/>
            <a:ext cx="8641025" cy="982450"/>
          </a:xfrm>
          <a:prstGeom prst="rect">
            <a:avLst/>
          </a:prstGeom>
        </p:spPr>
        <p:txBody>
          <a:bodyPr lIns="0" tIns="0" rIns="0" bIns="0" rtlCol="0" anchor="t">
            <a:spAutoFit/>
          </a:bodyPr>
          <a:lstStyle/>
          <a:p>
            <a:pPr algn="l">
              <a:lnSpc>
                <a:spcPts val="7522"/>
              </a:lnSpc>
            </a:pPr>
            <a:r>
              <a:rPr lang="en-US" sz="6965">
                <a:solidFill>
                  <a:srgbClr val="2251B5"/>
                </a:solidFill>
                <a:latin typeface="Anton"/>
                <a:ea typeface="Anton"/>
                <a:cs typeface="Anton"/>
                <a:sym typeface="Anton"/>
              </a:rPr>
              <a:t>TÓM TẮT BÀI TOÁN</a:t>
            </a:r>
          </a:p>
        </p:txBody>
      </p:sp>
      <p:sp>
        <p:nvSpPr>
          <p:cNvPr id="13" name="Freeform 13"/>
          <p:cNvSpPr/>
          <p:nvPr/>
        </p:nvSpPr>
        <p:spPr>
          <a:xfrm>
            <a:off x="15953771" y="489501"/>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991871" y="50855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4114491" y="48950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4361756" y="456429"/>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4622578" y="2178577"/>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2" name="Group 22"/>
          <p:cNvGrpSpPr/>
          <p:nvPr/>
        </p:nvGrpSpPr>
        <p:grpSpPr>
          <a:xfrm>
            <a:off x="14686991" y="2294171"/>
            <a:ext cx="561392" cy="56139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3877007" y="964694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6" name="Group 26"/>
          <p:cNvGrpSpPr/>
          <p:nvPr/>
        </p:nvGrpSpPr>
        <p:grpSpPr>
          <a:xfrm>
            <a:off x="3973111" y="9641168"/>
            <a:ext cx="388645" cy="3886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4822094" y="2166542"/>
            <a:ext cx="11513731" cy="588082"/>
          </a:xfrm>
          <a:prstGeom prst="rect">
            <a:avLst/>
          </a:prstGeom>
        </p:spPr>
        <p:txBody>
          <a:bodyPr lIns="0" tIns="0" rIns="0" bIns="0" rtlCol="0" anchor="t">
            <a:spAutoFit/>
          </a:bodyPr>
          <a:lstStyle/>
          <a:p>
            <a:pPr algn="just">
              <a:lnSpc>
                <a:spcPts val="4861"/>
              </a:lnSpc>
              <a:spcBef>
                <a:spcPct val="0"/>
              </a:spcBef>
            </a:pPr>
            <a:r>
              <a:rPr lang="en-US" sz="3472" b="1">
                <a:solidFill>
                  <a:srgbClr val="2251B5"/>
                </a:solidFill>
                <a:latin typeface="Inter Bold"/>
                <a:ea typeface="Inter Bold"/>
                <a:cs typeface="Inter Bold"/>
                <a:sym typeface="Inter Bold"/>
              </a:rPr>
              <a:t>Hệ thống nhận diện keypoints sân bóng đá</a:t>
            </a:r>
          </a:p>
        </p:txBody>
      </p:sp>
      <p:sp>
        <p:nvSpPr>
          <p:cNvPr id="30" name="TextBox 30"/>
          <p:cNvSpPr txBox="1"/>
          <p:nvPr/>
        </p:nvSpPr>
        <p:spPr>
          <a:xfrm>
            <a:off x="4666363" y="3227520"/>
            <a:ext cx="12356124" cy="4873268"/>
          </a:xfrm>
          <a:prstGeom prst="rect">
            <a:avLst/>
          </a:prstGeom>
        </p:spPr>
        <p:txBody>
          <a:bodyPr lIns="0" tIns="0" rIns="0" bIns="0" rtlCol="0" anchor="t">
            <a:spAutoFit/>
          </a:bodyPr>
          <a:lstStyle/>
          <a:p>
            <a:pPr marL="669221" lvl="1" indent="-334610" algn="l">
              <a:lnSpc>
                <a:spcPts val="4339"/>
              </a:lnSpc>
              <a:spcBef>
                <a:spcPct val="0"/>
              </a:spcBef>
              <a:buFont typeface="Arial"/>
              <a:buChar char="•"/>
            </a:pPr>
            <a:r>
              <a:rPr lang="en-US" sz="3099" b="1">
                <a:solidFill>
                  <a:srgbClr val="000000"/>
                </a:solidFill>
                <a:latin typeface="Inter Bold"/>
                <a:ea typeface="Inter Bold"/>
                <a:cs typeface="Inter Bold"/>
                <a:sym typeface="Inter Bold"/>
              </a:rPr>
              <a:t>Ứng dụng YOLOv8-pose để tự động phát hiện các điểm đặc trưng trên sân.</a:t>
            </a:r>
          </a:p>
          <a:p>
            <a:pPr marL="669221" lvl="1" indent="-334610" algn="l">
              <a:lnSpc>
                <a:spcPts val="4339"/>
              </a:lnSpc>
              <a:spcBef>
                <a:spcPct val="0"/>
              </a:spcBef>
              <a:buFont typeface="Arial"/>
              <a:buChar char="•"/>
            </a:pPr>
            <a:r>
              <a:rPr lang="en-US" sz="3099" b="1">
                <a:solidFill>
                  <a:srgbClr val="000000"/>
                </a:solidFill>
                <a:latin typeface="Inter Bold"/>
                <a:ea typeface="Inter Bold"/>
                <a:cs typeface="Inter Bold"/>
                <a:sym typeface="Inter Bold"/>
              </a:rPr>
              <a:t>Keypoints bao gồm:</a:t>
            </a:r>
          </a:p>
          <a:p>
            <a:pPr marL="1338442" lvl="2" indent="-446147" algn="l">
              <a:lnSpc>
                <a:spcPts val="4339"/>
              </a:lnSpc>
              <a:spcBef>
                <a:spcPct val="0"/>
              </a:spcBef>
              <a:buFont typeface="Arial"/>
              <a:buChar char="⚬"/>
            </a:pPr>
            <a:r>
              <a:rPr lang="en-US" sz="3099" b="1">
                <a:solidFill>
                  <a:srgbClr val="000000"/>
                </a:solidFill>
                <a:latin typeface="Inter Bold"/>
                <a:ea typeface="Inter Bold"/>
                <a:cs typeface="Inter Bold"/>
                <a:sym typeface="Inter Bold"/>
              </a:rPr>
              <a:t>Bốn góc sân, tâm sân</a:t>
            </a:r>
          </a:p>
          <a:p>
            <a:pPr marL="1338442" lvl="2" indent="-446147" algn="l">
              <a:lnSpc>
                <a:spcPts val="4339"/>
              </a:lnSpc>
              <a:spcBef>
                <a:spcPct val="0"/>
              </a:spcBef>
              <a:buFont typeface="Arial"/>
              <a:buChar char="⚬"/>
            </a:pPr>
            <a:r>
              <a:rPr lang="en-US" sz="3099" b="1">
                <a:solidFill>
                  <a:srgbClr val="000000"/>
                </a:solidFill>
                <a:latin typeface="Inter Bold"/>
                <a:ea typeface="Inter Bold"/>
                <a:cs typeface="Inter Bold"/>
                <a:sym typeface="Inter Bold"/>
              </a:rPr>
              <a:t>Điểm penalty, giao điểm khu vực cấm địa</a:t>
            </a:r>
          </a:p>
          <a:p>
            <a:pPr marL="1338442" lvl="2" indent="-446147" algn="l">
              <a:lnSpc>
                <a:spcPts val="4339"/>
              </a:lnSpc>
              <a:spcBef>
                <a:spcPct val="0"/>
              </a:spcBef>
              <a:buFont typeface="Arial"/>
              <a:buChar char="⚬"/>
            </a:pPr>
            <a:r>
              <a:rPr lang="en-US" sz="3099" b="1">
                <a:solidFill>
                  <a:srgbClr val="000000"/>
                </a:solidFill>
                <a:latin typeface="Inter Bold"/>
                <a:ea typeface="Inter Bold"/>
                <a:cs typeface="Inter Bold"/>
                <a:sym typeface="Inter Bold"/>
              </a:rPr>
              <a:t>Đường biên, khung thành và các cấu trúc hình học khác</a:t>
            </a:r>
          </a:p>
          <a:p>
            <a:pPr marL="669221" lvl="1" indent="-334610" algn="l">
              <a:lnSpc>
                <a:spcPts val="4339"/>
              </a:lnSpc>
              <a:spcBef>
                <a:spcPct val="0"/>
              </a:spcBef>
              <a:buFont typeface="Arial"/>
              <a:buChar char="•"/>
            </a:pPr>
            <a:r>
              <a:rPr lang="en-US" sz="3099" b="1">
                <a:solidFill>
                  <a:srgbClr val="000000"/>
                </a:solidFill>
                <a:latin typeface="Inter Bold"/>
                <a:ea typeface="Inter Bold"/>
                <a:cs typeface="Inter Bold"/>
                <a:sym typeface="Inter Bold"/>
              </a:rPr>
              <a:t>Mô hình trích xuất đồng thời bounding box và keypoints, mô tả đầy đủ cấu trúc sân chỉ từ một ảnh.</a:t>
            </a:r>
          </a:p>
          <a:p>
            <a:pPr algn="l">
              <a:lnSpc>
                <a:spcPts val="4339"/>
              </a:lnSpc>
              <a:spcBef>
                <a:spcPct val="0"/>
              </a:spcBef>
            </a:pPr>
            <a:endParaRPr lang="en-US" sz="3099" b="1">
              <a:solidFill>
                <a:srgbClr val="000000"/>
              </a:solidFill>
              <a:latin typeface="Inter Bold"/>
              <a:ea typeface="Inter Bold"/>
              <a:cs typeface="Inter Bold"/>
              <a:sym typeface="Inter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3849" y="-1228801"/>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174450" y="0"/>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506205" y="3843149"/>
            <a:ext cx="10830302" cy="108303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0" y="4543599"/>
            <a:ext cx="4361756" cy="4456456"/>
          </a:xfrm>
          <a:custGeom>
            <a:avLst/>
            <a:gdLst/>
            <a:ahLst/>
            <a:cxnLst/>
            <a:rect l="l" t="t" r="r" b="b"/>
            <a:pathLst>
              <a:path w="4361756" h="4456456">
                <a:moveTo>
                  <a:pt x="0" y="0"/>
                </a:moveTo>
                <a:lnTo>
                  <a:pt x="4361756" y="0"/>
                </a:lnTo>
                <a:lnTo>
                  <a:pt x="4361756" y="4456455"/>
                </a:lnTo>
                <a:lnTo>
                  <a:pt x="0" y="4456455"/>
                </a:lnTo>
                <a:lnTo>
                  <a:pt x="0" y="0"/>
                </a:lnTo>
                <a:close/>
              </a:path>
            </a:pathLst>
          </a:custGeom>
          <a:blipFill>
            <a:blip r:embed="rId7"/>
            <a:stretch>
              <a:fillRect/>
            </a:stretch>
          </a:blipFill>
        </p:spPr>
      </p:sp>
      <p:sp>
        <p:nvSpPr>
          <p:cNvPr id="12" name="TextBox 12"/>
          <p:cNvSpPr txBox="1"/>
          <p:nvPr/>
        </p:nvSpPr>
        <p:spPr>
          <a:xfrm>
            <a:off x="5549101" y="813325"/>
            <a:ext cx="7851530" cy="982450"/>
          </a:xfrm>
          <a:prstGeom prst="rect">
            <a:avLst/>
          </a:prstGeom>
        </p:spPr>
        <p:txBody>
          <a:bodyPr lIns="0" tIns="0" rIns="0" bIns="0" rtlCol="0" anchor="t">
            <a:spAutoFit/>
          </a:bodyPr>
          <a:lstStyle/>
          <a:p>
            <a:pPr algn="l">
              <a:lnSpc>
                <a:spcPts val="7522"/>
              </a:lnSpc>
            </a:pPr>
            <a:r>
              <a:rPr lang="en-US" sz="6965">
                <a:solidFill>
                  <a:srgbClr val="2251B5"/>
                </a:solidFill>
                <a:latin typeface="Anton"/>
                <a:ea typeface="Anton"/>
                <a:cs typeface="Anton"/>
                <a:sym typeface="Anton"/>
              </a:rPr>
              <a:t>TÓM TẮT BÀI TOÁN</a:t>
            </a:r>
          </a:p>
        </p:txBody>
      </p:sp>
      <p:sp>
        <p:nvSpPr>
          <p:cNvPr id="13" name="Freeform 13"/>
          <p:cNvSpPr/>
          <p:nvPr/>
        </p:nvSpPr>
        <p:spPr>
          <a:xfrm>
            <a:off x="15953771" y="489501"/>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991871" y="50855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4114491" y="48950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4361756" y="456429"/>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4622578" y="2178577"/>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2" name="Group 22"/>
          <p:cNvGrpSpPr/>
          <p:nvPr/>
        </p:nvGrpSpPr>
        <p:grpSpPr>
          <a:xfrm>
            <a:off x="14686991" y="2294171"/>
            <a:ext cx="561392" cy="56139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3877007" y="964694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6" name="Group 26"/>
          <p:cNvGrpSpPr/>
          <p:nvPr/>
        </p:nvGrpSpPr>
        <p:grpSpPr>
          <a:xfrm>
            <a:off x="3973111" y="9641168"/>
            <a:ext cx="388645" cy="3886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5218235" y="2102377"/>
            <a:ext cx="3925765" cy="591316"/>
          </a:xfrm>
          <a:prstGeom prst="rect">
            <a:avLst/>
          </a:prstGeom>
        </p:spPr>
        <p:txBody>
          <a:bodyPr wrap="square" lIns="0" tIns="0" rIns="0" bIns="0" rtlCol="0" anchor="t">
            <a:spAutoFit/>
          </a:bodyPr>
          <a:lstStyle/>
          <a:p>
            <a:pPr algn="ctr">
              <a:lnSpc>
                <a:spcPts val="5039"/>
              </a:lnSpc>
              <a:spcBef>
                <a:spcPct val="0"/>
              </a:spcBef>
            </a:pPr>
            <a:r>
              <a:rPr lang="en-US" sz="3599" b="1" dirty="0" err="1">
                <a:solidFill>
                  <a:srgbClr val="2251B5"/>
                </a:solidFill>
                <a:latin typeface="Inter Bold"/>
                <a:ea typeface="Inter Bold"/>
                <a:cs typeface="Inter Bold"/>
                <a:sym typeface="Inter Bold"/>
              </a:rPr>
              <a:t>Kết</a:t>
            </a:r>
            <a:r>
              <a:rPr lang="en-US" sz="3599" b="1" dirty="0">
                <a:solidFill>
                  <a:srgbClr val="2251B5"/>
                </a:solidFill>
                <a:latin typeface="Inter Bold"/>
                <a:ea typeface="Inter Bold"/>
                <a:cs typeface="Inter Bold"/>
                <a:sym typeface="Inter Bold"/>
              </a:rPr>
              <a:t> </a:t>
            </a:r>
            <a:r>
              <a:rPr lang="en-US" sz="3599" b="1" dirty="0" err="1">
                <a:solidFill>
                  <a:srgbClr val="2251B5"/>
                </a:solidFill>
                <a:latin typeface="Inter Bold"/>
                <a:ea typeface="Inter Bold"/>
                <a:cs typeface="Inter Bold"/>
                <a:sym typeface="Inter Bold"/>
              </a:rPr>
              <a:t>quả</a:t>
            </a:r>
            <a:r>
              <a:rPr lang="en-US" sz="3599" b="1" dirty="0">
                <a:solidFill>
                  <a:srgbClr val="2251B5"/>
                </a:solidFill>
                <a:latin typeface="Inter Bold"/>
                <a:ea typeface="Inter Bold"/>
                <a:cs typeface="Inter Bold"/>
                <a:sym typeface="Inter Bold"/>
              </a:rPr>
              <a:t> </a:t>
            </a:r>
            <a:r>
              <a:rPr lang="en-US" sz="3599" b="1" dirty="0" err="1">
                <a:solidFill>
                  <a:srgbClr val="2251B5"/>
                </a:solidFill>
                <a:latin typeface="Inter Bold"/>
                <a:ea typeface="Inter Bold"/>
                <a:cs typeface="Inter Bold"/>
                <a:sym typeface="Inter Bold"/>
              </a:rPr>
              <a:t>nổi</a:t>
            </a:r>
            <a:r>
              <a:rPr lang="en-US" sz="3599" b="1" dirty="0">
                <a:solidFill>
                  <a:srgbClr val="2251B5"/>
                </a:solidFill>
                <a:latin typeface="Inter Bold"/>
                <a:ea typeface="Inter Bold"/>
                <a:cs typeface="Inter Bold"/>
                <a:sym typeface="Inter Bold"/>
              </a:rPr>
              <a:t> </a:t>
            </a:r>
            <a:r>
              <a:rPr lang="en-US" sz="3599" b="1" dirty="0" err="1">
                <a:solidFill>
                  <a:srgbClr val="2251B5"/>
                </a:solidFill>
                <a:latin typeface="Inter Bold"/>
                <a:ea typeface="Inter Bold"/>
                <a:cs typeface="Inter Bold"/>
                <a:sym typeface="Inter Bold"/>
              </a:rPr>
              <a:t>bật</a:t>
            </a:r>
            <a:endParaRPr lang="en-US" sz="3599" b="1" dirty="0">
              <a:solidFill>
                <a:srgbClr val="2251B5"/>
              </a:solidFill>
              <a:latin typeface="Inter Bold"/>
              <a:ea typeface="Inter Bold"/>
              <a:cs typeface="Inter Bold"/>
              <a:sym typeface="Inter Bold"/>
            </a:endParaRPr>
          </a:p>
        </p:txBody>
      </p:sp>
      <p:sp>
        <p:nvSpPr>
          <p:cNvPr id="30" name="TextBox 30"/>
          <p:cNvSpPr txBox="1"/>
          <p:nvPr/>
        </p:nvSpPr>
        <p:spPr>
          <a:xfrm>
            <a:off x="4642452" y="3179413"/>
            <a:ext cx="13384384" cy="6381750"/>
          </a:xfrm>
          <a:prstGeom prst="rect">
            <a:avLst/>
          </a:prstGeom>
        </p:spPr>
        <p:txBody>
          <a:bodyPr lIns="0" tIns="0" rIns="0" bIns="0" rtlCol="0" anchor="t">
            <a:spAutoFit/>
          </a:bodyPr>
          <a:lstStyle/>
          <a:p>
            <a:pPr algn="just">
              <a:lnSpc>
                <a:spcPts val="4200"/>
              </a:lnSpc>
            </a:pPr>
            <a:r>
              <a:rPr lang="en-US" sz="3000" b="1">
                <a:solidFill>
                  <a:srgbClr val="000000"/>
                </a:solidFill>
                <a:latin typeface="Inter Bold"/>
                <a:ea typeface="Inter Bold"/>
                <a:cs typeface="Inter Bold"/>
                <a:sym typeface="Inter Bold"/>
              </a:rPr>
              <a:t>Mô hình trên ~66k ảnh:</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Nano: Box mAP50 0.995, Pose mAP50 0.955, inference 3 ms/frame</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S: Box mAP50 0.995, Pose mAP50 0.962, inference 4.5 ms/frame</a:t>
            </a:r>
          </a:p>
          <a:p>
            <a:pPr algn="just">
              <a:lnSpc>
                <a:spcPts val="4200"/>
              </a:lnSpc>
              <a:spcBef>
                <a:spcPct val="0"/>
              </a:spcBef>
            </a:pPr>
            <a:r>
              <a:rPr lang="en-US" sz="3000" b="1">
                <a:solidFill>
                  <a:srgbClr val="000000"/>
                </a:solidFill>
                <a:latin typeface="Inter Bold"/>
                <a:ea typeface="Inter Bold"/>
                <a:cs typeface="Inter Bold"/>
                <a:sym typeface="Inter Bold"/>
              </a:rPr>
              <a:t>Xu hướng:</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Tăng dữ liệu &amp; epochs → mAP gần 1.0</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Ảnh 1024x1024 cân bằng chi tiết và tốc độ</a:t>
            </a:r>
          </a:p>
          <a:p>
            <a:pPr algn="just">
              <a:lnSpc>
                <a:spcPts val="4200"/>
              </a:lnSpc>
              <a:spcBef>
                <a:spcPct val="0"/>
              </a:spcBef>
            </a:pPr>
            <a:r>
              <a:rPr lang="en-US" sz="3000" b="1">
                <a:solidFill>
                  <a:srgbClr val="000000"/>
                </a:solidFill>
                <a:latin typeface="Inter Bold"/>
                <a:ea typeface="Inter Bold"/>
                <a:cs typeface="Inter Bold"/>
                <a:sym typeface="Inter Bold"/>
              </a:rPr>
              <a:t>Tối ưu tốc độ:</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FP16, dự đoán thưa → nhanh hơn 2–5 lần</a:t>
            </a:r>
          </a:p>
          <a:p>
            <a:pPr algn="just">
              <a:lnSpc>
                <a:spcPts val="4200"/>
              </a:lnSpc>
              <a:spcBef>
                <a:spcPct val="0"/>
              </a:spcBef>
            </a:pPr>
            <a:r>
              <a:rPr lang="en-US" sz="3000" b="1">
                <a:solidFill>
                  <a:srgbClr val="000000"/>
                </a:solidFill>
                <a:latin typeface="Inter Bold"/>
                <a:ea typeface="Inter Bold"/>
                <a:cs typeface="Inter Bold"/>
                <a:sym typeface="Inter Bold"/>
              </a:rPr>
              <a:t>Khuyến nghị:</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Ưu tiên tốc độ: Nano</a:t>
            </a:r>
          </a:p>
          <a:p>
            <a:pPr marL="647700" lvl="1" indent="-323850" algn="just">
              <a:lnSpc>
                <a:spcPts val="4200"/>
              </a:lnSpc>
              <a:spcBef>
                <a:spcPct val="0"/>
              </a:spcBef>
              <a:buFont typeface="Arial"/>
              <a:buChar char="•"/>
            </a:pPr>
            <a:r>
              <a:rPr lang="en-US" sz="3000" b="1">
                <a:solidFill>
                  <a:srgbClr val="000000"/>
                </a:solidFill>
                <a:latin typeface="Inter Bold"/>
                <a:ea typeface="Inter Bold"/>
                <a:cs typeface="Inter Bold"/>
                <a:sym typeface="Inter Bold"/>
              </a:rPr>
              <a:t>Ưu tiên độ chính xác keypoint: Small</a:t>
            </a:r>
          </a:p>
          <a:p>
            <a:pPr algn="just">
              <a:lnSpc>
                <a:spcPts val="4200"/>
              </a:lnSpc>
              <a:spcBef>
                <a:spcPct val="0"/>
              </a:spcBef>
            </a:pPr>
            <a:endParaRPr lang="en-US" sz="3000" b="1">
              <a:solidFill>
                <a:srgbClr val="000000"/>
              </a:solidFill>
              <a:latin typeface="Inter Bold"/>
              <a:ea typeface="Inter Bold"/>
              <a:cs typeface="Inter Bold"/>
              <a:sym typeface="Inter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1054" y="-1600971"/>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174450" y="0"/>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506205" y="3843149"/>
            <a:ext cx="10830302" cy="108303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596181" y="3682354"/>
            <a:ext cx="4361756" cy="4456456"/>
          </a:xfrm>
          <a:custGeom>
            <a:avLst/>
            <a:gdLst/>
            <a:ahLst/>
            <a:cxnLst/>
            <a:rect l="l" t="t" r="r" b="b"/>
            <a:pathLst>
              <a:path w="4361756" h="4456456">
                <a:moveTo>
                  <a:pt x="0" y="0"/>
                </a:moveTo>
                <a:lnTo>
                  <a:pt x="4361756" y="0"/>
                </a:lnTo>
                <a:lnTo>
                  <a:pt x="4361756" y="4456455"/>
                </a:lnTo>
                <a:lnTo>
                  <a:pt x="0" y="4456455"/>
                </a:lnTo>
                <a:lnTo>
                  <a:pt x="0" y="0"/>
                </a:lnTo>
                <a:close/>
              </a:path>
            </a:pathLst>
          </a:custGeom>
          <a:blipFill>
            <a:blip r:embed="rId7"/>
            <a:stretch>
              <a:fillRect/>
            </a:stretch>
          </a:blipFill>
        </p:spPr>
      </p:sp>
      <p:sp>
        <p:nvSpPr>
          <p:cNvPr id="12" name="TextBox 12"/>
          <p:cNvSpPr txBox="1"/>
          <p:nvPr/>
        </p:nvSpPr>
        <p:spPr>
          <a:xfrm>
            <a:off x="5549101" y="813325"/>
            <a:ext cx="7851530" cy="982450"/>
          </a:xfrm>
          <a:prstGeom prst="rect">
            <a:avLst/>
          </a:prstGeom>
        </p:spPr>
        <p:txBody>
          <a:bodyPr lIns="0" tIns="0" rIns="0" bIns="0" rtlCol="0" anchor="t">
            <a:spAutoFit/>
          </a:bodyPr>
          <a:lstStyle/>
          <a:p>
            <a:pPr algn="l">
              <a:lnSpc>
                <a:spcPts val="7522"/>
              </a:lnSpc>
            </a:pPr>
            <a:r>
              <a:rPr lang="en-US" sz="6965">
                <a:solidFill>
                  <a:srgbClr val="2251B5"/>
                </a:solidFill>
                <a:latin typeface="Anton"/>
                <a:ea typeface="Anton"/>
                <a:cs typeface="Anton"/>
                <a:sym typeface="Anton"/>
              </a:rPr>
              <a:t>ĐẶT BÀI TOÁN</a:t>
            </a:r>
          </a:p>
        </p:txBody>
      </p:sp>
      <p:sp>
        <p:nvSpPr>
          <p:cNvPr id="13" name="Freeform 13"/>
          <p:cNvSpPr/>
          <p:nvPr/>
        </p:nvSpPr>
        <p:spPr>
          <a:xfrm>
            <a:off x="15953771" y="489501"/>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991871" y="50855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4114491" y="48950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4361756" y="456429"/>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4622578" y="2178577"/>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2" name="Group 22"/>
          <p:cNvGrpSpPr/>
          <p:nvPr/>
        </p:nvGrpSpPr>
        <p:grpSpPr>
          <a:xfrm>
            <a:off x="14686991" y="2294171"/>
            <a:ext cx="561392" cy="56139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3877007" y="964694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6" name="Group 26"/>
          <p:cNvGrpSpPr/>
          <p:nvPr/>
        </p:nvGrpSpPr>
        <p:grpSpPr>
          <a:xfrm>
            <a:off x="3973111" y="9641168"/>
            <a:ext cx="388645" cy="3886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3324097" y="2000250"/>
            <a:ext cx="14265881" cy="8154544"/>
          </a:xfrm>
          <a:prstGeom prst="rect">
            <a:avLst/>
          </a:prstGeom>
        </p:spPr>
        <p:txBody>
          <a:bodyPr lIns="0" tIns="0" rIns="0" bIns="0" rtlCol="0" anchor="t">
            <a:spAutoFit/>
          </a:bodyPr>
          <a:lstStyle/>
          <a:p>
            <a:pPr marL="626225" lvl="1" indent="-313113" algn="l">
              <a:lnSpc>
                <a:spcPts val="4060"/>
              </a:lnSpc>
              <a:buFont typeface="Arial"/>
              <a:buChar char="•"/>
            </a:pPr>
            <a:r>
              <a:rPr lang="en-US" sz="2900" b="1">
                <a:solidFill>
                  <a:srgbClr val="000000"/>
                </a:solidFill>
                <a:latin typeface="Inter Bold"/>
                <a:ea typeface="Inter Bold"/>
                <a:cs typeface="Inter Bold"/>
                <a:sym typeface="Inter Bold"/>
              </a:rPr>
              <a:t>Bối cảnh:</a:t>
            </a:r>
          </a:p>
          <a:p>
            <a:pPr marL="1252451" lvl="2" indent="-417484" algn="l">
              <a:lnSpc>
                <a:spcPts val="4060"/>
              </a:lnSpc>
              <a:buFont typeface="Arial"/>
              <a:buChar char="⚬"/>
            </a:pPr>
            <a:r>
              <a:rPr lang="en-US" sz="2900" b="1">
                <a:solidFill>
                  <a:srgbClr val="000000"/>
                </a:solidFill>
                <a:latin typeface="Inter Bold"/>
                <a:ea typeface="Inter Bold"/>
                <a:cs typeface="Inter Bold"/>
                <a:sym typeface="Inter Bold"/>
              </a:rPr>
              <a:t>Phân tích thể thao bùng nổ nhờ dữ liệu video/hình ảnh</a:t>
            </a:r>
          </a:p>
          <a:p>
            <a:pPr marL="1252451" lvl="2" indent="-417484" algn="l">
              <a:lnSpc>
                <a:spcPts val="4060"/>
              </a:lnSpc>
              <a:buFont typeface="Arial"/>
              <a:buChar char="⚬"/>
            </a:pPr>
            <a:r>
              <a:rPr lang="en-US" sz="2900" b="1">
                <a:solidFill>
                  <a:srgbClr val="000000"/>
                </a:solidFill>
                <a:latin typeface="Inter Bold"/>
                <a:ea typeface="Inter Bold"/>
                <a:cs typeface="Inter Bold"/>
                <a:sym typeface="Inter Bold"/>
              </a:rPr>
              <a:t>Chuẩn hóa sân &amp; nhận diện keypoints → khung tham chiếu chung cho camera, AR/VR, phân tích chiến thuật</a:t>
            </a:r>
          </a:p>
          <a:p>
            <a:pPr marL="626225" lvl="1" indent="-313113" algn="l">
              <a:lnSpc>
                <a:spcPts val="4060"/>
              </a:lnSpc>
              <a:buFont typeface="Arial"/>
              <a:buChar char="•"/>
            </a:pPr>
            <a:r>
              <a:rPr lang="en-US" sz="2900" b="1">
                <a:solidFill>
                  <a:srgbClr val="000000"/>
                </a:solidFill>
                <a:latin typeface="Inter Bold"/>
                <a:ea typeface="Inter Bold"/>
                <a:cs typeface="Inter Bold"/>
                <a:sym typeface="Inter Bold"/>
              </a:rPr>
              <a:t>Ứng dụng:</a:t>
            </a:r>
          </a:p>
          <a:p>
            <a:pPr marL="1252451" lvl="2" indent="-417484" algn="l">
              <a:lnSpc>
                <a:spcPts val="4060"/>
              </a:lnSpc>
              <a:buFont typeface="Arial"/>
              <a:buChar char="⚬"/>
            </a:pPr>
            <a:r>
              <a:rPr lang="en-US" sz="2900" b="1">
                <a:solidFill>
                  <a:srgbClr val="000000"/>
                </a:solidFill>
                <a:latin typeface="Inter Bold"/>
                <a:ea typeface="Inter Bold"/>
                <a:cs typeface="Inter Bold"/>
                <a:sym typeface="Inter Bold"/>
              </a:rPr>
              <a:t>Hiệu chỉnh camera VAR &amp; dựng quỹ đạo bóng/cầu thủ</a:t>
            </a:r>
          </a:p>
          <a:p>
            <a:pPr marL="1252451" lvl="2" indent="-417484" algn="l">
              <a:lnSpc>
                <a:spcPts val="4060"/>
              </a:lnSpc>
              <a:buFont typeface="Arial"/>
              <a:buChar char="⚬"/>
            </a:pPr>
            <a:r>
              <a:rPr lang="en-US" sz="2900" b="1">
                <a:solidFill>
                  <a:srgbClr val="000000"/>
                </a:solidFill>
                <a:latin typeface="Inter Bold"/>
                <a:ea typeface="Inter Bold"/>
                <a:cs typeface="Inter Bold"/>
                <a:sym typeface="Inter Bold"/>
              </a:rPr>
              <a:t>Phân tích chiến thuật: biên sân, vòng cấm, khung thành</a:t>
            </a:r>
          </a:p>
          <a:p>
            <a:pPr marL="1252451" lvl="2" indent="-417484" algn="l">
              <a:lnSpc>
                <a:spcPts val="4060"/>
              </a:lnSpc>
              <a:buFont typeface="Arial"/>
              <a:buChar char="⚬"/>
            </a:pPr>
            <a:r>
              <a:rPr lang="en-US" sz="2900" b="1">
                <a:solidFill>
                  <a:srgbClr val="000000"/>
                </a:solidFill>
                <a:latin typeface="Inter Bold"/>
                <a:ea typeface="Inter Bold"/>
                <a:cs typeface="Inter Bold"/>
                <a:sym typeface="Inter Bold"/>
              </a:rPr>
              <a:t>AR/VR: chồng lớp thông tin, heatmap, highlight</a:t>
            </a:r>
          </a:p>
          <a:p>
            <a:pPr marL="626225" lvl="1" indent="-313113" algn="l">
              <a:lnSpc>
                <a:spcPts val="4060"/>
              </a:lnSpc>
              <a:spcBef>
                <a:spcPct val="0"/>
              </a:spcBef>
              <a:buFont typeface="Arial"/>
              <a:buChar char="•"/>
            </a:pPr>
            <a:r>
              <a:rPr lang="en-US" sz="2900" b="1">
                <a:solidFill>
                  <a:srgbClr val="000000"/>
                </a:solidFill>
                <a:latin typeface="Inter Bold"/>
                <a:ea typeface="Inter Bold"/>
                <a:cs typeface="Inter Bold"/>
                <a:sym typeface="Inter Bold"/>
              </a:rPr>
              <a:t>Mục tiêu dự án:</a:t>
            </a:r>
          </a:p>
          <a:p>
            <a:pPr marL="1252451" lvl="2" indent="-417484" algn="l">
              <a:lnSpc>
                <a:spcPts val="4060"/>
              </a:lnSpc>
              <a:spcBef>
                <a:spcPct val="0"/>
              </a:spcBef>
              <a:buFont typeface="Arial"/>
              <a:buChar char="⚬"/>
            </a:pPr>
            <a:r>
              <a:rPr lang="en-US" sz="2900" b="1">
                <a:solidFill>
                  <a:srgbClr val="000000"/>
                </a:solidFill>
                <a:latin typeface="Inter Bold"/>
                <a:ea typeface="Inter Bold"/>
                <a:cs typeface="Inter Bold"/>
                <a:sym typeface="Inter Bold"/>
              </a:rPr>
              <a:t>Xây dựng YOLOv8-pose nhận diện 32 keypoints</a:t>
            </a:r>
          </a:p>
          <a:p>
            <a:pPr marL="1252451" lvl="2" indent="-417484" algn="l">
              <a:lnSpc>
                <a:spcPts val="4060"/>
              </a:lnSpc>
              <a:spcBef>
                <a:spcPct val="0"/>
              </a:spcBef>
              <a:buFont typeface="Arial"/>
              <a:buChar char="⚬"/>
            </a:pPr>
            <a:r>
              <a:rPr lang="en-US" sz="2900" b="1">
                <a:solidFill>
                  <a:srgbClr val="000000"/>
                </a:solidFill>
                <a:latin typeface="Inter Bold"/>
                <a:ea typeface="Inter Bold"/>
                <a:cs typeface="Inter Bold"/>
                <a:sym typeface="Inter Bold"/>
              </a:rPr>
              <a:t>Độ chính xác mAP Pose ≥ 0.9, tốc độ suy luận gần thời gian thực trên GPU</a:t>
            </a:r>
          </a:p>
          <a:p>
            <a:pPr marL="626225" lvl="1" indent="-313113" algn="l">
              <a:lnSpc>
                <a:spcPts val="4060"/>
              </a:lnSpc>
              <a:spcBef>
                <a:spcPct val="0"/>
              </a:spcBef>
              <a:buFont typeface="Arial"/>
              <a:buChar char="•"/>
            </a:pPr>
            <a:r>
              <a:rPr lang="en-US" sz="2900" b="1">
                <a:solidFill>
                  <a:srgbClr val="000000"/>
                </a:solidFill>
                <a:latin typeface="Inter Bold"/>
                <a:ea typeface="Inter Bold"/>
                <a:cs typeface="Inter Bold"/>
                <a:sym typeface="Inter Bold"/>
              </a:rPr>
              <a:t>Thách thức:</a:t>
            </a:r>
          </a:p>
          <a:p>
            <a:pPr marL="1252451" lvl="2" indent="-417484" algn="l">
              <a:lnSpc>
                <a:spcPts val="4060"/>
              </a:lnSpc>
              <a:spcBef>
                <a:spcPct val="0"/>
              </a:spcBef>
              <a:buFont typeface="Arial"/>
              <a:buChar char="⚬"/>
            </a:pPr>
            <a:r>
              <a:rPr lang="en-US" sz="2900" b="1">
                <a:solidFill>
                  <a:srgbClr val="000000"/>
                </a:solidFill>
                <a:latin typeface="Inter Bold"/>
                <a:ea typeface="Inter Bold"/>
                <a:cs typeface="Inter Bold"/>
                <a:sym typeface="Inter Bold"/>
              </a:rPr>
              <a:t>Dữ liệu đa dạng: góc nhìn, ánh sáng, loại sân</a:t>
            </a:r>
          </a:p>
          <a:p>
            <a:pPr marL="1252451" lvl="2" indent="-417484" algn="l">
              <a:lnSpc>
                <a:spcPts val="4060"/>
              </a:lnSpc>
              <a:spcBef>
                <a:spcPct val="0"/>
              </a:spcBef>
              <a:buFont typeface="Arial"/>
              <a:buChar char="⚬"/>
            </a:pPr>
            <a:r>
              <a:rPr lang="en-US" sz="2900" b="1">
                <a:solidFill>
                  <a:srgbClr val="000000"/>
                </a:solidFill>
                <a:latin typeface="Inter Bold"/>
                <a:ea typeface="Inter Bold"/>
                <a:cs typeface="Inter Bold"/>
                <a:sym typeface="Inter Bold"/>
              </a:rPr>
              <a:t>Keypoints mang tính ngữ nghĩa → các phương pháp cổ điển không đủ</a:t>
            </a:r>
          </a:p>
          <a:p>
            <a:pPr marL="1252451" lvl="2" indent="-417484" algn="l">
              <a:lnSpc>
                <a:spcPts val="4060"/>
              </a:lnSpc>
              <a:spcBef>
                <a:spcPct val="0"/>
              </a:spcBef>
              <a:buFont typeface="Arial"/>
              <a:buChar char="⚬"/>
            </a:pPr>
            <a:r>
              <a:rPr lang="en-US" sz="2900" b="1">
                <a:solidFill>
                  <a:srgbClr val="000000"/>
                </a:solidFill>
                <a:latin typeface="Inter Bold"/>
                <a:ea typeface="Inter Bold"/>
                <a:cs typeface="Inter Bold"/>
                <a:sym typeface="Inter Bold"/>
              </a:rPr>
              <a:t>Yêu cầu tốc độ cao trên GPU/CPU phổ thông</a:t>
            </a:r>
          </a:p>
          <a:p>
            <a:pPr algn="l">
              <a:lnSpc>
                <a:spcPts val="4060"/>
              </a:lnSpc>
              <a:spcBef>
                <a:spcPct val="0"/>
              </a:spcBef>
            </a:pPr>
            <a:endParaRPr lang="en-US" sz="2900" b="1">
              <a:solidFill>
                <a:srgbClr val="000000"/>
              </a:solidFill>
              <a:latin typeface="Inter Bold"/>
              <a:ea typeface="Inter Bold"/>
              <a:cs typeface="Inter Bold"/>
              <a:sym typeface="Inter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3849" y="-1228801"/>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174450" y="0"/>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506205" y="3843149"/>
            <a:ext cx="10830302" cy="108303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0" y="4543599"/>
            <a:ext cx="4361756" cy="4456456"/>
          </a:xfrm>
          <a:custGeom>
            <a:avLst/>
            <a:gdLst/>
            <a:ahLst/>
            <a:cxnLst/>
            <a:rect l="l" t="t" r="r" b="b"/>
            <a:pathLst>
              <a:path w="4361756" h="4456456">
                <a:moveTo>
                  <a:pt x="0" y="0"/>
                </a:moveTo>
                <a:lnTo>
                  <a:pt x="4361756" y="0"/>
                </a:lnTo>
                <a:lnTo>
                  <a:pt x="4361756" y="4456455"/>
                </a:lnTo>
                <a:lnTo>
                  <a:pt x="0" y="4456455"/>
                </a:lnTo>
                <a:lnTo>
                  <a:pt x="0" y="0"/>
                </a:lnTo>
                <a:close/>
              </a:path>
            </a:pathLst>
          </a:custGeom>
          <a:blipFill>
            <a:blip r:embed="rId7"/>
            <a:stretch>
              <a:fillRect/>
            </a:stretch>
          </a:blipFill>
        </p:spPr>
      </p:sp>
      <p:sp>
        <p:nvSpPr>
          <p:cNvPr id="12" name="TextBox 12"/>
          <p:cNvSpPr txBox="1"/>
          <p:nvPr/>
        </p:nvSpPr>
        <p:spPr>
          <a:xfrm>
            <a:off x="5549101" y="813325"/>
            <a:ext cx="9073477" cy="982450"/>
          </a:xfrm>
          <a:prstGeom prst="rect">
            <a:avLst/>
          </a:prstGeom>
        </p:spPr>
        <p:txBody>
          <a:bodyPr lIns="0" tIns="0" rIns="0" bIns="0" rtlCol="0" anchor="t">
            <a:spAutoFit/>
          </a:bodyPr>
          <a:lstStyle/>
          <a:p>
            <a:pPr algn="l">
              <a:lnSpc>
                <a:spcPts val="7522"/>
              </a:lnSpc>
            </a:pPr>
            <a:r>
              <a:rPr lang="en-US" sz="6965">
                <a:solidFill>
                  <a:srgbClr val="2251B5"/>
                </a:solidFill>
                <a:latin typeface="Anton"/>
                <a:ea typeface="Anton"/>
                <a:cs typeface="Anton"/>
                <a:sym typeface="Anton"/>
              </a:rPr>
              <a:t>DỮ LIỆU SỬ DỤNG</a:t>
            </a:r>
          </a:p>
        </p:txBody>
      </p:sp>
      <p:sp>
        <p:nvSpPr>
          <p:cNvPr id="13" name="Freeform 13"/>
          <p:cNvSpPr/>
          <p:nvPr/>
        </p:nvSpPr>
        <p:spPr>
          <a:xfrm>
            <a:off x="15953771" y="489501"/>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991871" y="50855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4114491" y="48950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4361756" y="456429"/>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5164930" y="1897881"/>
            <a:ext cx="561392" cy="56139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3877007" y="964694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5" name="Group 25"/>
          <p:cNvGrpSpPr/>
          <p:nvPr/>
        </p:nvGrpSpPr>
        <p:grpSpPr>
          <a:xfrm>
            <a:off x="3973111" y="9641168"/>
            <a:ext cx="388645" cy="3886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8"/>
          <p:cNvSpPr txBox="1"/>
          <p:nvPr/>
        </p:nvSpPr>
        <p:spPr>
          <a:xfrm>
            <a:off x="4856556" y="2494247"/>
            <a:ext cx="10612044" cy="646431"/>
          </a:xfrm>
          <a:prstGeom prst="rect">
            <a:avLst/>
          </a:prstGeom>
        </p:spPr>
        <p:txBody>
          <a:bodyPr wrap="square" lIns="0" tIns="0" rIns="0" bIns="0" rtlCol="0" anchor="t">
            <a:spAutoFit/>
          </a:bodyPr>
          <a:lstStyle/>
          <a:p>
            <a:pPr algn="ctr">
              <a:lnSpc>
                <a:spcPts val="5319"/>
              </a:lnSpc>
              <a:spcBef>
                <a:spcPct val="0"/>
              </a:spcBef>
            </a:pPr>
            <a:r>
              <a:rPr lang="en-US" sz="3799" b="1" dirty="0" err="1">
                <a:solidFill>
                  <a:srgbClr val="2251B5"/>
                </a:solidFill>
                <a:latin typeface="Inter Bold"/>
                <a:ea typeface="Inter Bold"/>
                <a:cs typeface="Inter Bold"/>
                <a:sym typeface="Inter Bold"/>
              </a:rPr>
              <a:t>Nguồn</a:t>
            </a:r>
            <a:r>
              <a:rPr lang="en-US" sz="3799" b="1" dirty="0">
                <a:solidFill>
                  <a:srgbClr val="2251B5"/>
                </a:solidFill>
                <a:latin typeface="Inter Bold"/>
                <a:ea typeface="Inter Bold"/>
                <a:cs typeface="Inter Bold"/>
                <a:sym typeface="Inter Bold"/>
              </a:rPr>
              <a:t> </a:t>
            </a:r>
            <a:r>
              <a:rPr lang="en-US" sz="3799" b="1" dirty="0" err="1">
                <a:solidFill>
                  <a:srgbClr val="2251B5"/>
                </a:solidFill>
                <a:latin typeface="Inter Bold"/>
                <a:ea typeface="Inter Bold"/>
                <a:cs typeface="Inter Bold"/>
                <a:sym typeface="Inter Bold"/>
              </a:rPr>
              <a:t>gốc</a:t>
            </a:r>
            <a:r>
              <a:rPr lang="en-US" sz="3799" b="1" dirty="0">
                <a:solidFill>
                  <a:srgbClr val="2251B5"/>
                </a:solidFill>
                <a:latin typeface="Inter Bold"/>
                <a:ea typeface="Inter Bold"/>
                <a:cs typeface="Inter Bold"/>
                <a:sym typeface="Inter Bold"/>
              </a:rPr>
              <a:t> </a:t>
            </a:r>
            <a:r>
              <a:rPr lang="en-US" sz="3799" b="1" dirty="0" err="1">
                <a:solidFill>
                  <a:srgbClr val="2251B5"/>
                </a:solidFill>
                <a:latin typeface="Inter Bold"/>
                <a:ea typeface="Inter Bold"/>
                <a:cs typeface="Inter Bold"/>
                <a:sym typeface="Inter Bold"/>
              </a:rPr>
              <a:t>và</a:t>
            </a:r>
            <a:r>
              <a:rPr lang="en-US" sz="3799" b="1" dirty="0">
                <a:solidFill>
                  <a:srgbClr val="2251B5"/>
                </a:solidFill>
                <a:latin typeface="Inter Bold"/>
                <a:ea typeface="Inter Bold"/>
                <a:cs typeface="Inter Bold"/>
                <a:sym typeface="Inter Bold"/>
              </a:rPr>
              <a:t> </a:t>
            </a:r>
            <a:r>
              <a:rPr lang="en-US" sz="3799" b="1" dirty="0" err="1">
                <a:solidFill>
                  <a:srgbClr val="2251B5"/>
                </a:solidFill>
                <a:latin typeface="Inter Bold"/>
                <a:ea typeface="Inter Bold"/>
                <a:cs typeface="Inter Bold"/>
                <a:sym typeface="Inter Bold"/>
              </a:rPr>
              <a:t>phương</a:t>
            </a:r>
            <a:r>
              <a:rPr lang="en-US" sz="3799" b="1" dirty="0">
                <a:solidFill>
                  <a:srgbClr val="2251B5"/>
                </a:solidFill>
                <a:latin typeface="Inter Bold"/>
                <a:ea typeface="Inter Bold"/>
                <a:cs typeface="Inter Bold"/>
                <a:sym typeface="Inter Bold"/>
              </a:rPr>
              <a:t> </a:t>
            </a:r>
            <a:r>
              <a:rPr lang="en-US" sz="3799" b="1" dirty="0" err="1">
                <a:solidFill>
                  <a:srgbClr val="2251B5"/>
                </a:solidFill>
                <a:latin typeface="Inter Bold"/>
                <a:ea typeface="Inter Bold"/>
                <a:cs typeface="Inter Bold"/>
                <a:sym typeface="Inter Bold"/>
              </a:rPr>
              <a:t>pháp</a:t>
            </a:r>
            <a:r>
              <a:rPr lang="en-US" sz="3799" b="1" dirty="0">
                <a:solidFill>
                  <a:srgbClr val="2251B5"/>
                </a:solidFill>
                <a:latin typeface="Inter Bold"/>
                <a:ea typeface="Inter Bold"/>
                <a:cs typeface="Inter Bold"/>
                <a:sym typeface="Inter Bold"/>
              </a:rPr>
              <a:t> </a:t>
            </a:r>
            <a:r>
              <a:rPr lang="en-US" sz="3799" b="1" dirty="0" err="1">
                <a:solidFill>
                  <a:srgbClr val="2251B5"/>
                </a:solidFill>
                <a:latin typeface="Inter Bold"/>
                <a:ea typeface="Inter Bold"/>
                <a:cs typeface="Inter Bold"/>
                <a:sym typeface="Inter Bold"/>
              </a:rPr>
              <a:t>thu</a:t>
            </a:r>
            <a:r>
              <a:rPr lang="en-US" sz="3799" b="1" dirty="0">
                <a:solidFill>
                  <a:srgbClr val="2251B5"/>
                </a:solidFill>
                <a:latin typeface="Inter Bold"/>
                <a:ea typeface="Inter Bold"/>
                <a:cs typeface="Inter Bold"/>
                <a:sym typeface="Inter Bold"/>
              </a:rPr>
              <a:t> </a:t>
            </a:r>
            <a:r>
              <a:rPr lang="en-US" sz="3799" b="1" dirty="0" err="1">
                <a:solidFill>
                  <a:srgbClr val="2251B5"/>
                </a:solidFill>
                <a:latin typeface="Inter Bold"/>
                <a:ea typeface="Inter Bold"/>
                <a:cs typeface="Inter Bold"/>
                <a:sym typeface="Inter Bold"/>
              </a:rPr>
              <a:t>thập</a:t>
            </a:r>
            <a:r>
              <a:rPr lang="en-US" sz="3799" b="1" dirty="0">
                <a:solidFill>
                  <a:srgbClr val="2251B5"/>
                </a:solidFill>
                <a:latin typeface="Inter Bold"/>
                <a:ea typeface="Inter Bold"/>
                <a:cs typeface="Inter Bold"/>
                <a:sym typeface="Inter Bold"/>
              </a:rPr>
              <a:t> </a:t>
            </a:r>
            <a:r>
              <a:rPr lang="en-US" sz="3799" b="1" dirty="0" err="1">
                <a:solidFill>
                  <a:srgbClr val="2251B5"/>
                </a:solidFill>
                <a:latin typeface="Inter Bold"/>
                <a:ea typeface="Inter Bold"/>
                <a:cs typeface="Inter Bold"/>
                <a:sym typeface="Inter Bold"/>
              </a:rPr>
              <a:t>dữ</a:t>
            </a:r>
            <a:r>
              <a:rPr lang="en-US" sz="3799" b="1" dirty="0">
                <a:solidFill>
                  <a:srgbClr val="2251B5"/>
                </a:solidFill>
                <a:latin typeface="Inter Bold"/>
                <a:ea typeface="Inter Bold"/>
                <a:cs typeface="Inter Bold"/>
                <a:sym typeface="Inter Bold"/>
              </a:rPr>
              <a:t> </a:t>
            </a:r>
            <a:r>
              <a:rPr lang="en-US" sz="3799" b="1" dirty="0" err="1">
                <a:solidFill>
                  <a:srgbClr val="2251B5"/>
                </a:solidFill>
                <a:latin typeface="Inter Bold"/>
                <a:ea typeface="Inter Bold"/>
                <a:cs typeface="Inter Bold"/>
                <a:sym typeface="Inter Bold"/>
              </a:rPr>
              <a:t>liệu</a:t>
            </a:r>
            <a:endParaRPr lang="en-US" sz="3799" b="1" dirty="0">
              <a:solidFill>
                <a:srgbClr val="2251B5"/>
              </a:solidFill>
              <a:latin typeface="Inter Bold"/>
              <a:ea typeface="Inter Bold"/>
              <a:cs typeface="Inter Bold"/>
              <a:sym typeface="Inter Bold"/>
            </a:endParaRPr>
          </a:p>
        </p:txBody>
      </p:sp>
      <p:sp>
        <p:nvSpPr>
          <p:cNvPr id="29" name="TextBox 29"/>
          <p:cNvSpPr txBox="1"/>
          <p:nvPr/>
        </p:nvSpPr>
        <p:spPr>
          <a:xfrm>
            <a:off x="4167433" y="2977878"/>
            <a:ext cx="11007016" cy="5523866"/>
          </a:xfrm>
          <a:prstGeom prst="rect">
            <a:avLst/>
          </a:prstGeom>
        </p:spPr>
        <p:txBody>
          <a:bodyPr lIns="0" tIns="0" rIns="0" bIns="0" rtlCol="0" anchor="t">
            <a:spAutoFit/>
          </a:bodyPr>
          <a:lstStyle/>
          <a:p>
            <a:pPr algn="l">
              <a:lnSpc>
                <a:spcPts val="4619"/>
              </a:lnSpc>
              <a:spcBef>
                <a:spcPct val="0"/>
              </a:spcBef>
            </a:pPr>
            <a:endParaRPr dirty="0"/>
          </a:p>
          <a:p>
            <a:pPr marL="755641" lvl="1" indent="-377820" algn="l">
              <a:lnSpc>
                <a:spcPts val="4899"/>
              </a:lnSpc>
              <a:spcBef>
                <a:spcPct val="0"/>
              </a:spcBef>
              <a:buFont typeface="Arial"/>
              <a:buChar char="•"/>
            </a:pPr>
            <a:r>
              <a:rPr lang="en-US" sz="3499" b="1" dirty="0" err="1">
                <a:solidFill>
                  <a:srgbClr val="000000"/>
                </a:solidFill>
                <a:latin typeface="Inter Bold"/>
                <a:ea typeface="Inter Bold"/>
                <a:cs typeface="Inter Bold"/>
                <a:sym typeface="Inter Bold"/>
              </a:rPr>
              <a:t>Nguồn</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Roboflow</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bộ</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dữ</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liệu</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tùy</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chỉnh</a:t>
            </a:r>
            <a:r>
              <a:rPr lang="en-US" sz="3499" b="1" dirty="0">
                <a:solidFill>
                  <a:srgbClr val="000000"/>
                </a:solidFill>
                <a:latin typeface="Inter Bold"/>
                <a:ea typeface="Inter Bold"/>
                <a:cs typeface="Inter Bold"/>
                <a:sym typeface="Inter Bold"/>
              </a:rPr>
              <a:t>, video </a:t>
            </a:r>
            <a:r>
              <a:rPr lang="en-US" sz="3499" b="1" dirty="0" err="1">
                <a:solidFill>
                  <a:srgbClr val="000000"/>
                </a:solidFill>
                <a:latin typeface="Inter Bold"/>
                <a:ea typeface="Inter Bold"/>
                <a:cs typeface="Inter Bold"/>
                <a:sym typeface="Inter Bold"/>
              </a:rPr>
              <a:t>phát</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sóng</a:t>
            </a:r>
            <a:r>
              <a:rPr lang="en-US" sz="3499" b="1" dirty="0">
                <a:solidFill>
                  <a:srgbClr val="000000"/>
                </a:solidFill>
                <a:latin typeface="Inter Bold"/>
                <a:ea typeface="Inter Bold"/>
                <a:cs typeface="Inter Bold"/>
                <a:sym typeface="Inter Bold"/>
              </a:rPr>
              <a:t> &amp; camera </a:t>
            </a:r>
            <a:r>
              <a:rPr lang="en-US" sz="3499" b="1" dirty="0" err="1">
                <a:solidFill>
                  <a:srgbClr val="000000"/>
                </a:solidFill>
                <a:latin typeface="Inter Bold"/>
                <a:ea typeface="Inter Bold"/>
                <a:cs typeface="Inter Bold"/>
                <a:sym typeface="Inter Bold"/>
              </a:rPr>
              <a:t>cao</a:t>
            </a:r>
            <a:endParaRPr lang="en-US" sz="3499" b="1" dirty="0">
              <a:solidFill>
                <a:srgbClr val="000000"/>
              </a:solidFill>
              <a:latin typeface="Inter Bold"/>
              <a:ea typeface="Inter Bold"/>
              <a:cs typeface="Inter Bold"/>
              <a:sym typeface="Inter Bold"/>
            </a:endParaRPr>
          </a:p>
          <a:p>
            <a:pPr marL="755641" lvl="1" indent="-377820" algn="l">
              <a:lnSpc>
                <a:spcPts val="4899"/>
              </a:lnSpc>
              <a:spcBef>
                <a:spcPct val="0"/>
              </a:spcBef>
              <a:buFont typeface="Arial"/>
              <a:buChar char="•"/>
            </a:pPr>
            <a:r>
              <a:rPr lang="en-US" sz="3499" b="1" dirty="0">
                <a:solidFill>
                  <a:srgbClr val="000000"/>
                </a:solidFill>
                <a:latin typeface="Inter Bold"/>
                <a:ea typeface="Inter Bold"/>
                <a:cs typeface="Inter Bold"/>
                <a:sym typeface="Inter Bold"/>
              </a:rPr>
              <a:t>Phương </a:t>
            </a:r>
            <a:r>
              <a:rPr lang="en-US" sz="3499" b="1" dirty="0" err="1">
                <a:solidFill>
                  <a:srgbClr val="000000"/>
                </a:solidFill>
                <a:latin typeface="Inter Bold"/>
                <a:ea typeface="Inter Bold"/>
                <a:cs typeface="Inter Bold"/>
                <a:sym typeface="Inter Bold"/>
              </a:rPr>
              <a:t>pháp</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gom</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dữ</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liệu</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đa</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dạng</a:t>
            </a:r>
            <a:r>
              <a:rPr lang="en-US" sz="3499" b="1" dirty="0">
                <a:solidFill>
                  <a:srgbClr val="000000"/>
                </a:solidFill>
                <a:latin typeface="Inter Bold"/>
                <a:ea typeface="Inter Bold"/>
                <a:cs typeface="Inter Bold"/>
                <a:sym typeface="Inter Bold"/>
              </a:rPr>
              <a:t> → </a:t>
            </a:r>
            <a:r>
              <a:rPr lang="en-US" sz="3499" b="1" dirty="0" err="1">
                <a:solidFill>
                  <a:srgbClr val="000000"/>
                </a:solidFill>
                <a:latin typeface="Inter Bold"/>
                <a:ea typeface="Inter Bold"/>
                <a:cs typeface="Inter Bold"/>
                <a:sym typeface="Inter Bold"/>
              </a:rPr>
              <a:t>chú</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trọng</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góc</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nhìn</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ánh</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sáng</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loại</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sân</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độ</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phân</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giải</a:t>
            </a:r>
            <a:endParaRPr lang="en-US" sz="3499" b="1" dirty="0">
              <a:solidFill>
                <a:srgbClr val="000000"/>
              </a:solidFill>
              <a:latin typeface="Inter Bold"/>
              <a:ea typeface="Inter Bold"/>
              <a:cs typeface="Inter Bold"/>
              <a:sym typeface="Inter Bold"/>
            </a:endParaRPr>
          </a:p>
          <a:p>
            <a:pPr marL="755641" lvl="1" indent="-377820" algn="l">
              <a:lnSpc>
                <a:spcPts val="4899"/>
              </a:lnSpc>
              <a:spcBef>
                <a:spcPct val="0"/>
              </a:spcBef>
              <a:buFont typeface="Arial"/>
              <a:buChar char="•"/>
            </a:pPr>
            <a:r>
              <a:rPr lang="en-US" sz="3499" b="1" dirty="0" err="1">
                <a:solidFill>
                  <a:srgbClr val="000000"/>
                </a:solidFill>
                <a:latin typeface="Inter Bold"/>
                <a:ea typeface="Inter Bold"/>
                <a:cs typeface="Inter Bold"/>
                <a:sym typeface="Inter Bold"/>
              </a:rPr>
              <a:t>Lợi</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ích</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giảm</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gán</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nhãn</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hỗ</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trợ</a:t>
            </a:r>
            <a:r>
              <a:rPr lang="en-US" sz="3499" b="1" dirty="0">
                <a:solidFill>
                  <a:srgbClr val="000000"/>
                </a:solidFill>
                <a:latin typeface="Inter Bold"/>
                <a:ea typeface="Inter Bold"/>
                <a:cs typeface="Inter Bold"/>
                <a:sym typeface="Inter Bold"/>
              </a:rPr>
              <a:t> bounding box/</a:t>
            </a:r>
            <a:r>
              <a:rPr lang="en-US" sz="3499" b="1" dirty="0" err="1">
                <a:solidFill>
                  <a:srgbClr val="000000"/>
                </a:solidFill>
                <a:latin typeface="Inter Bold"/>
                <a:ea typeface="Inter Bold"/>
                <a:cs typeface="Inter Bold"/>
                <a:sym typeface="Inter Bold"/>
              </a:rPr>
              <a:t>keypoints</a:t>
            </a:r>
            <a:r>
              <a:rPr lang="en-US" sz="3499" b="1" dirty="0">
                <a:solidFill>
                  <a:srgbClr val="000000"/>
                </a:solidFill>
                <a:latin typeface="Inter Bold"/>
                <a:ea typeface="Inter Bold"/>
                <a:cs typeface="Inter Bold"/>
                <a:sym typeface="Inter Bold"/>
              </a:rPr>
              <a:t>/segmentation, </a:t>
            </a:r>
            <a:r>
              <a:rPr lang="en-US" sz="3499" b="1" dirty="0" err="1">
                <a:solidFill>
                  <a:srgbClr val="000000"/>
                </a:solidFill>
                <a:latin typeface="Inter Bold"/>
                <a:ea typeface="Inter Bold"/>
                <a:cs typeface="Inter Bold"/>
                <a:sym typeface="Inter Bold"/>
              </a:rPr>
              <a:t>dễ</a:t>
            </a:r>
            <a:r>
              <a:rPr lang="en-US" sz="3499" b="1" dirty="0">
                <a:solidFill>
                  <a:srgbClr val="000000"/>
                </a:solidFill>
                <a:latin typeface="Inter Bold"/>
                <a:ea typeface="Inter Bold"/>
                <a:cs typeface="Inter Bold"/>
                <a:sym typeface="Inter Bold"/>
              </a:rPr>
              <a:t> </a:t>
            </a:r>
            <a:r>
              <a:rPr lang="en-US" sz="3499" b="1" dirty="0" err="1">
                <a:solidFill>
                  <a:srgbClr val="000000"/>
                </a:solidFill>
                <a:latin typeface="Inter Bold"/>
                <a:ea typeface="Inter Bold"/>
                <a:cs typeface="Inter Bold"/>
                <a:sym typeface="Inter Bold"/>
              </a:rPr>
              <a:t>chuyển</a:t>
            </a:r>
            <a:r>
              <a:rPr lang="en-US" sz="3499" b="1" dirty="0">
                <a:solidFill>
                  <a:srgbClr val="000000"/>
                </a:solidFill>
                <a:latin typeface="Inter Bold"/>
                <a:ea typeface="Inter Bold"/>
                <a:cs typeface="Inter Bold"/>
                <a:sym typeface="Inter Bold"/>
              </a:rPr>
              <a:t> sang YOLOv8</a:t>
            </a:r>
          </a:p>
          <a:p>
            <a:pPr algn="l">
              <a:lnSpc>
                <a:spcPts val="4899"/>
              </a:lnSpc>
              <a:spcBef>
                <a:spcPct val="0"/>
              </a:spcBef>
            </a:pPr>
            <a:endParaRPr lang="en-US" sz="3499" b="1" dirty="0">
              <a:solidFill>
                <a:srgbClr val="000000"/>
              </a:solidFill>
              <a:latin typeface="Inter Bold"/>
              <a:ea typeface="Inter Bold"/>
              <a:cs typeface="Inter Bold"/>
              <a:sym typeface="Inter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3849" y="-1228801"/>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174450" y="0"/>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506205" y="3843149"/>
            <a:ext cx="10830302" cy="108303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0" y="4543599"/>
            <a:ext cx="4361756" cy="4456456"/>
          </a:xfrm>
          <a:custGeom>
            <a:avLst/>
            <a:gdLst/>
            <a:ahLst/>
            <a:cxnLst/>
            <a:rect l="l" t="t" r="r" b="b"/>
            <a:pathLst>
              <a:path w="4361756" h="4456456">
                <a:moveTo>
                  <a:pt x="0" y="0"/>
                </a:moveTo>
                <a:lnTo>
                  <a:pt x="4361756" y="0"/>
                </a:lnTo>
                <a:lnTo>
                  <a:pt x="4361756" y="4456455"/>
                </a:lnTo>
                <a:lnTo>
                  <a:pt x="0" y="4456455"/>
                </a:lnTo>
                <a:lnTo>
                  <a:pt x="0" y="0"/>
                </a:lnTo>
                <a:close/>
              </a:path>
            </a:pathLst>
          </a:custGeom>
          <a:blipFill>
            <a:blip r:embed="rId7"/>
            <a:stretch>
              <a:fillRect/>
            </a:stretch>
          </a:blipFill>
        </p:spPr>
      </p:sp>
      <p:sp>
        <p:nvSpPr>
          <p:cNvPr id="12" name="TextBox 12"/>
          <p:cNvSpPr txBox="1"/>
          <p:nvPr/>
        </p:nvSpPr>
        <p:spPr>
          <a:xfrm>
            <a:off x="5549101" y="813325"/>
            <a:ext cx="9073477" cy="982450"/>
          </a:xfrm>
          <a:prstGeom prst="rect">
            <a:avLst/>
          </a:prstGeom>
        </p:spPr>
        <p:txBody>
          <a:bodyPr lIns="0" tIns="0" rIns="0" bIns="0" rtlCol="0" anchor="t">
            <a:spAutoFit/>
          </a:bodyPr>
          <a:lstStyle/>
          <a:p>
            <a:pPr algn="l">
              <a:lnSpc>
                <a:spcPts val="7522"/>
              </a:lnSpc>
            </a:pPr>
            <a:r>
              <a:rPr lang="en-US" sz="6965">
                <a:solidFill>
                  <a:srgbClr val="2251B5"/>
                </a:solidFill>
                <a:latin typeface="Anton"/>
                <a:ea typeface="Anton"/>
                <a:cs typeface="Anton"/>
                <a:sym typeface="Anton"/>
              </a:rPr>
              <a:t>DỮ LIỆU SỬ DỤNG</a:t>
            </a:r>
          </a:p>
        </p:txBody>
      </p:sp>
      <p:sp>
        <p:nvSpPr>
          <p:cNvPr id="13" name="Freeform 13"/>
          <p:cNvSpPr/>
          <p:nvPr/>
        </p:nvSpPr>
        <p:spPr>
          <a:xfrm>
            <a:off x="15953771" y="489501"/>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4" name="Group 14"/>
          <p:cNvGrpSpPr/>
          <p:nvPr/>
        </p:nvGrpSpPr>
        <p:grpSpPr>
          <a:xfrm>
            <a:off x="15991871" y="508551"/>
            <a:ext cx="388645" cy="388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4114491" y="48950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8" name="Group 18"/>
          <p:cNvGrpSpPr/>
          <p:nvPr/>
        </p:nvGrpSpPr>
        <p:grpSpPr>
          <a:xfrm>
            <a:off x="4361756" y="456429"/>
            <a:ext cx="561392" cy="5613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3877007" y="964694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2" name="Group 22"/>
          <p:cNvGrpSpPr/>
          <p:nvPr/>
        </p:nvGrpSpPr>
        <p:grpSpPr>
          <a:xfrm>
            <a:off x="3973111" y="9641168"/>
            <a:ext cx="388645" cy="388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4894560" y="2108689"/>
            <a:ext cx="8498880" cy="622935"/>
          </a:xfrm>
          <a:prstGeom prst="rect">
            <a:avLst/>
          </a:prstGeom>
        </p:spPr>
        <p:txBody>
          <a:bodyPr lIns="0" tIns="0" rIns="0" bIns="0" rtlCol="0" anchor="t">
            <a:spAutoFit/>
          </a:bodyPr>
          <a:lstStyle/>
          <a:p>
            <a:pPr algn="ctr">
              <a:lnSpc>
                <a:spcPts val="5040"/>
              </a:lnSpc>
              <a:spcBef>
                <a:spcPct val="0"/>
              </a:spcBef>
            </a:pPr>
            <a:r>
              <a:rPr lang="en-US" sz="3600" b="1">
                <a:solidFill>
                  <a:srgbClr val="2251B5"/>
                </a:solidFill>
                <a:latin typeface="Inter Bold"/>
                <a:ea typeface="Inter Bold"/>
                <a:cs typeface="Inter Bold"/>
                <a:sym typeface="Inter Bold"/>
              </a:rPr>
              <a:t>Quy trình hợp nhất &amp; chuẩn hoá dữ liệu</a:t>
            </a:r>
          </a:p>
        </p:txBody>
      </p:sp>
      <p:sp>
        <p:nvSpPr>
          <p:cNvPr id="26" name="TextBox 26"/>
          <p:cNvSpPr txBox="1"/>
          <p:nvPr/>
        </p:nvSpPr>
        <p:spPr>
          <a:xfrm>
            <a:off x="4894560" y="2947841"/>
            <a:ext cx="12761880" cy="6550520"/>
          </a:xfrm>
          <a:prstGeom prst="rect">
            <a:avLst/>
          </a:prstGeom>
        </p:spPr>
        <p:txBody>
          <a:bodyPr lIns="0" tIns="0" rIns="0" bIns="0" rtlCol="0" anchor="t">
            <a:spAutoFit/>
          </a:bodyPr>
          <a:lstStyle/>
          <a:p>
            <a:pPr marL="670362" lvl="1" indent="-335181" algn="l">
              <a:lnSpc>
                <a:spcPts val="4346"/>
              </a:lnSpc>
              <a:buFont typeface="Arial"/>
              <a:buChar char="•"/>
            </a:pPr>
            <a:r>
              <a:rPr lang="en-US" sz="3104" b="1">
                <a:solidFill>
                  <a:srgbClr val="000000"/>
                </a:solidFill>
                <a:latin typeface="Inter Bold"/>
                <a:ea typeface="Inter Bold"/>
                <a:cs typeface="Inter Bold"/>
                <a:sym typeface="Inter Bold"/>
              </a:rPr>
              <a:t>Chuẩn thư mục: dataset/train/images &amp; labels, valid/, test/</a:t>
            </a:r>
          </a:p>
          <a:p>
            <a:pPr marL="670362" lvl="1" indent="-335181" algn="l">
              <a:lnSpc>
                <a:spcPts val="4346"/>
              </a:lnSpc>
              <a:buFont typeface="Arial"/>
              <a:buChar char="•"/>
            </a:pPr>
            <a:r>
              <a:rPr lang="en-US" sz="3104" b="1">
                <a:solidFill>
                  <a:srgbClr val="000000"/>
                </a:solidFill>
                <a:latin typeface="Inter Bold"/>
                <a:ea typeface="Inter Bold"/>
                <a:cs typeface="Inter Bold"/>
                <a:sym typeface="Inter Bold"/>
              </a:rPr>
              <a:t>Các bước chính:</a:t>
            </a:r>
          </a:p>
          <a:p>
            <a:pPr marL="670362" lvl="1" indent="-335181" algn="l">
              <a:lnSpc>
                <a:spcPts val="4346"/>
              </a:lnSpc>
              <a:spcBef>
                <a:spcPct val="0"/>
              </a:spcBef>
              <a:buAutoNum type="arabicPeriod"/>
            </a:pPr>
            <a:r>
              <a:rPr lang="en-US" sz="3104" b="1">
                <a:solidFill>
                  <a:srgbClr val="000000"/>
                </a:solidFill>
                <a:latin typeface="Inter Bold"/>
                <a:ea typeface="Inter Bold"/>
                <a:cs typeface="Inter Bold"/>
                <a:sym typeface="Inter Bold"/>
              </a:rPr>
              <a:t>Tải dữ liệu từ Roboflow theo workspace/project/version</a:t>
            </a:r>
          </a:p>
          <a:p>
            <a:pPr marL="670362" lvl="1" indent="-335181" algn="l">
              <a:lnSpc>
                <a:spcPts val="4346"/>
              </a:lnSpc>
              <a:spcBef>
                <a:spcPct val="0"/>
              </a:spcBef>
              <a:buAutoNum type="arabicPeriod"/>
            </a:pPr>
            <a:r>
              <a:rPr lang="en-US" sz="3104" b="1">
                <a:solidFill>
                  <a:srgbClr val="000000"/>
                </a:solidFill>
                <a:latin typeface="Inter Bold"/>
                <a:ea typeface="Inter Bold"/>
                <a:cs typeface="Inter Bold"/>
                <a:sym typeface="Inter Bold"/>
              </a:rPr>
              <a:t>Chuẩn hóa annotation sang định dạng YOLOv8-pose</a:t>
            </a:r>
          </a:p>
          <a:p>
            <a:pPr marL="670362" lvl="1" indent="-335181" algn="l">
              <a:lnSpc>
                <a:spcPts val="4346"/>
              </a:lnSpc>
              <a:spcBef>
                <a:spcPct val="0"/>
              </a:spcBef>
              <a:buAutoNum type="arabicPeriod"/>
            </a:pPr>
            <a:r>
              <a:rPr lang="en-US" sz="3104" b="1">
                <a:solidFill>
                  <a:srgbClr val="000000"/>
                </a:solidFill>
                <a:latin typeface="Inter Bold"/>
                <a:ea typeface="Inter Bold"/>
                <a:cs typeface="Inter Bold"/>
                <a:sym typeface="Inter Bold"/>
              </a:rPr>
              <a:t>Gộp tất cả ảnh &amp; nhãn vào thư mục chung</a:t>
            </a:r>
          </a:p>
          <a:p>
            <a:pPr marL="670362" lvl="1" indent="-335181" algn="l">
              <a:lnSpc>
                <a:spcPts val="4346"/>
              </a:lnSpc>
              <a:spcBef>
                <a:spcPct val="0"/>
              </a:spcBef>
              <a:buAutoNum type="arabicPeriod"/>
            </a:pPr>
            <a:r>
              <a:rPr lang="en-US" sz="3104" b="1">
                <a:solidFill>
                  <a:srgbClr val="000000"/>
                </a:solidFill>
                <a:latin typeface="Inter Bold"/>
                <a:ea typeface="Inter Bold"/>
                <a:cs typeface="Inter Bold"/>
                <a:sym typeface="Inter Bold"/>
              </a:rPr>
              <a:t>Loại bỏ ảnh trùng lặp/ảnh lỗi</a:t>
            </a:r>
          </a:p>
          <a:p>
            <a:pPr marL="670362" lvl="1" indent="-335181" algn="l">
              <a:lnSpc>
                <a:spcPts val="4346"/>
              </a:lnSpc>
              <a:spcBef>
                <a:spcPct val="0"/>
              </a:spcBef>
              <a:buAutoNum type="arabicPeriod"/>
            </a:pPr>
            <a:r>
              <a:rPr lang="en-US" sz="3104" b="1">
                <a:solidFill>
                  <a:srgbClr val="000000"/>
                </a:solidFill>
                <a:latin typeface="Inter Bold"/>
                <a:ea typeface="Inter Bold"/>
                <a:cs typeface="Inter Bold"/>
                <a:sym typeface="Inter Bold"/>
              </a:rPr>
              <a:t>Shuffle &amp; chia train/val/test (80/10/10)</a:t>
            </a:r>
          </a:p>
          <a:p>
            <a:pPr marL="670362" lvl="1" indent="-335181" algn="l">
              <a:lnSpc>
                <a:spcPts val="4346"/>
              </a:lnSpc>
              <a:spcBef>
                <a:spcPct val="0"/>
              </a:spcBef>
              <a:buFont typeface="Arial"/>
              <a:buChar char="•"/>
            </a:pPr>
            <a:r>
              <a:rPr lang="en-US" sz="3104" b="1">
                <a:solidFill>
                  <a:srgbClr val="000000"/>
                </a:solidFill>
                <a:latin typeface="Inter Bold"/>
                <a:ea typeface="Inter Bold"/>
                <a:cs typeface="Inter Bold"/>
                <a:sym typeface="Inter Bold"/>
              </a:rPr>
              <a:t>Mục tiêu:</a:t>
            </a:r>
          </a:p>
          <a:p>
            <a:pPr marL="670362" lvl="1" indent="-335181" algn="l">
              <a:lnSpc>
                <a:spcPts val="4346"/>
              </a:lnSpc>
              <a:spcBef>
                <a:spcPct val="0"/>
              </a:spcBef>
              <a:buFont typeface="Arial"/>
              <a:buChar char="•"/>
            </a:pPr>
            <a:r>
              <a:rPr lang="en-US" sz="3104" b="1">
                <a:solidFill>
                  <a:srgbClr val="000000"/>
                </a:solidFill>
                <a:latin typeface="Inter Bold"/>
                <a:ea typeface="Inter Bold"/>
                <a:cs typeface="Inter Bold"/>
                <a:sym typeface="Inter Bold"/>
              </a:rPr>
              <a:t>Hình ảnh đa dạng, ít trùng lặp</a:t>
            </a:r>
          </a:p>
          <a:p>
            <a:pPr marL="670362" lvl="1" indent="-335181" algn="l">
              <a:lnSpc>
                <a:spcPts val="4346"/>
              </a:lnSpc>
              <a:spcBef>
                <a:spcPct val="0"/>
              </a:spcBef>
              <a:buFont typeface="Arial"/>
              <a:buChar char="•"/>
            </a:pPr>
            <a:r>
              <a:rPr lang="en-US" sz="3104" b="1">
                <a:solidFill>
                  <a:srgbClr val="000000"/>
                </a:solidFill>
                <a:latin typeface="Inter Bold"/>
                <a:ea typeface="Inter Bold"/>
                <a:cs typeface="Inter Bold"/>
                <a:sym typeface="Inter Bold"/>
              </a:rPr>
              <a:t>Phân phối đồng đều theo góc nhìn &amp; điều kiện môi trường</a:t>
            </a:r>
          </a:p>
          <a:p>
            <a:pPr marL="670362" lvl="1" indent="-335181" algn="l">
              <a:lnSpc>
                <a:spcPts val="4346"/>
              </a:lnSpc>
              <a:spcBef>
                <a:spcPct val="0"/>
              </a:spcBef>
              <a:buFont typeface="Arial"/>
              <a:buChar char="•"/>
            </a:pPr>
            <a:r>
              <a:rPr lang="en-US" sz="3104" b="1">
                <a:solidFill>
                  <a:srgbClr val="000000"/>
                </a:solidFill>
                <a:latin typeface="Inter Bold"/>
                <a:ea typeface="Inter Bold"/>
                <a:cs typeface="Inter Bold"/>
                <a:sym typeface="Inter Bold"/>
              </a:rPr>
              <a:t>Mô hình học tốt khả năng khái quát hóa</a:t>
            </a:r>
          </a:p>
          <a:p>
            <a:pPr algn="l">
              <a:lnSpc>
                <a:spcPts val="4346"/>
              </a:lnSpc>
              <a:spcBef>
                <a:spcPct val="0"/>
              </a:spcBef>
            </a:pPr>
            <a:endParaRPr lang="en-US" sz="3104" b="1">
              <a:solidFill>
                <a:srgbClr val="000000"/>
              </a:solidFill>
              <a:latin typeface="Inter Bold"/>
              <a:ea typeface="Inter Bold"/>
              <a:cs typeface="Inter Bold"/>
              <a:sym typeface="Inter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3849" y="-1228801"/>
            <a:ext cx="5754965" cy="41148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9840" y="1103546"/>
            <a:ext cx="464857" cy="464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00536" y="1185190"/>
            <a:ext cx="303465" cy="301568"/>
          </a:xfrm>
          <a:custGeom>
            <a:avLst/>
            <a:gdLst/>
            <a:ahLst/>
            <a:cxnLst/>
            <a:rect l="l" t="t" r="r" b="b"/>
            <a:pathLst>
              <a:path w="303465" h="301568">
                <a:moveTo>
                  <a:pt x="0" y="0"/>
                </a:moveTo>
                <a:lnTo>
                  <a:pt x="303465" y="0"/>
                </a:lnTo>
                <a:lnTo>
                  <a:pt x="303465" y="301569"/>
                </a:lnTo>
                <a:lnTo>
                  <a:pt x="0" y="301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flipV="1">
            <a:off x="15174450" y="0"/>
            <a:ext cx="5754965" cy="4114800"/>
          </a:xfrm>
          <a:custGeom>
            <a:avLst/>
            <a:gdLst/>
            <a:ahLst/>
            <a:cxnLst/>
            <a:rect l="l" t="t" r="r" b="b"/>
            <a:pathLst>
              <a:path w="5754965" h="4114800">
                <a:moveTo>
                  <a:pt x="5754965" y="4114800"/>
                </a:moveTo>
                <a:lnTo>
                  <a:pt x="0" y="4114800"/>
                </a:lnTo>
                <a:lnTo>
                  <a:pt x="0" y="0"/>
                </a:lnTo>
                <a:lnTo>
                  <a:pt x="5754965" y="0"/>
                </a:lnTo>
                <a:lnTo>
                  <a:pt x="5754965"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506205" y="3843149"/>
            <a:ext cx="10830302" cy="108303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0" y="4543599"/>
            <a:ext cx="4361756" cy="4456456"/>
          </a:xfrm>
          <a:custGeom>
            <a:avLst/>
            <a:gdLst/>
            <a:ahLst/>
            <a:cxnLst/>
            <a:rect l="l" t="t" r="r" b="b"/>
            <a:pathLst>
              <a:path w="4361756" h="4456456">
                <a:moveTo>
                  <a:pt x="0" y="0"/>
                </a:moveTo>
                <a:lnTo>
                  <a:pt x="4361756" y="0"/>
                </a:lnTo>
                <a:lnTo>
                  <a:pt x="4361756" y="4456455"/>
                </a:lnTo>
                <a:lnTo>
                  <a:pt x="0" y="4456455"/>
                </a:lnTo>
                <a:lnTo>
                  <a:pt x="0" y="0"/>
                </a:lnTo>
                <a:close/>
              </a:path>
            </a:pathLst>
          </a:custGeom>
          <a:blipFill>
            <a:blip r:embed="rId7"/>
            <a:stretch>
              <a:fillRect/>
            </a:stretch>
          </a:blipFill>
        </p:spPr>
      </p:sp>
      <p:sp>
        <p:nvSpPr>
          <p:cNvPr id="12" name="Freeform 12"/>
          <p:cNvSpPr/>
          <p:nvPr/>
        </p:nvSpPr>
        <p:spPr>
          <a:xfrm>
            <a:off x="15953771" y="489501"/>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13" name="Group 13"/>
          <p:cNvGrpSpPr/>
          <p:nvPr/>
        </p:nvGrpSpPr>
        <p:grpSpPr>
          <a:xfrm>
            <a:off x="15991871" y="508551"/>
            <a:ext cx="388645" cy="3886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4114491" y="489501"/>
            <a:ext cx="1103744" cy="1106093"/>
          </a:xfrm>
          <a:custGeom>
            <a:avLst/>
            <a:gdLst/>
            <a:ahLst/>
            <a:cxnLst/>
            <a:rect l="l" t="t" r="r" b="b"/>
            <a:pathLst>
              <a:path w="1103744" h="1106093">
                <a:moveTo>
                  <a:pt x="0" y="0"/>
                </a:moveTo>
                <a:lnTo>
                  <a:pt x="1103744" y="0"/>
                </a:lnTo>
                <a:lnTo>
                  <a:pt x="1103744" y="1106092"/>
                </a:lnTo>
                <a:lnTo>
                  <a:pt x="0" y="1106092"/>
                </a:lnTo>
                <a:lnTo>
                  <a:pt x="0" y="0"/>
                </a:lnTo>
                <a:close/>
              </a:path>
            </a:pathLst>
          </a:custGeom>
          <a:blipFill>
            <a:blip r:embed="rId8">
              <a:alphaModFix amt="26000"/>
            </a:blip>
            <a:stretch>
              <a:fillRect/>
            </a:stretch>
          </a:blipFill>
        </p:spPr>
      </p:sp>
      <p:grpSp>
        <p:nvGrpSpPr>
          <p:cNvPr id="17" name="Group 17"/>
          <p:cNvGrpSpPr/>
          <p:nvPr/>
        </p:nvGrpSpPr>
        <p:grpSpPr>
          <a:xfrm>
            <a:off x="4361756" y="456429"/>
            <a:ext cx="561392" cy="5613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4622578" y="2178577"/>
            <a:ext cx="1103744" cy="1106093"/>
          </a:xfrm>
          <a:custGeom>
            <a:avLst/>
            <a:gdLst/>
            <a:ahLst/>
            <a:cxnLst/>
            <a:rect l="l" t="t" r="r" b="b"/>
            <a:pathLst>
              <a:path w="1103744" h="1106093">
                <a:moveTo>
                  <a:pt x="0" y="0"/>
                </a:moveTo>
                <a:lnTo>
                  <a:pt x="1103744" y="0"/>
                </a:lnTo>
                <a:lnTo>
                  <a:pt x="1103744" y="1106093"/>
                </a:lnTo>
                <a:lnTo>
                  <a:pt x="0" y="1106093"/>
                </a:lnTo>
                <a:lnTo>
                  <a:pt x="0" y="0"/>
                </a:lnTo>
                <a:close/>
              </a:path>
            </a:pathLst>
          </a:custGeom>
          <a:blipFill>
            <a:blip r:embed="rId8">
              <a:alphaModFix amt="26000"/>
            </a:blip>
            <a:stretch>
              <a:fillRect/>
            </a:stretch>
          </a:blipFill>
        </p:spPr>
      </p:sp>
      <p:grpSp>
        <p:nvGrpSpPr>
          <p:cNvPr id="21" name="Group 21"/>
          <p:cNvGrpSpPr/>
          <p:nvPr/>
        </p:nvGrpSpPr>
        <p:grpSpPr>
          <a:xfrm>
            <a:off x="14686991" y="2294171"/>
            <a:ext cx="561392" cy="56139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3877007" y="9646945"/>
            <a:ext cx="764109" cy="765735"/>
          </a:xfrm>
          <a:custGeom>
            <a:avLst/>
            <a:gdLst/>
            <a:ahLst/>
            <a:cxnLst/>
            <a:rect l="l" t="t" r="r" b="b"/>
            <a:pathLst>
              <a:path w="764109" h="765735">
                <a:moveTo>
                  <a:pt x="0" y="0"/>
                </a:moveTo>
                <a:lnTo>
                  <a:pt x="764109" y="0"/>
                </a:lnTo>
                <a:lnTo>
                  <a:pt x="764109" y="765735"/>
                </a:lnTo>
                <a:lnTo>
                  <a:pt x="0" y="765735"/>
                </a:lnTo>
                <a:lnTo>
                  <a:pt x="0" y="0"/>
                </a:lnTo>
                <a:close/>
              </a:path>
            </a:pathLst>
          </a:custGeom>
          <a:blipFill>
            <a:blip r:embed="rId8">
              <a:alphaModFix amt="26000"/>
            </a:blip>
            <a:stretch>
              <a:fillRect/>
            </a:stretch>
          </a:blipFill>
        </p:spPr>
      </p:sp>
      <p:grpSp>
        <p:nvGrpSpPr>
          <p:cNvPr id="25" name="Group 25"/>
          <p:cNvGrpSpPr/>
          <p:nvPr/>
        </p:nvGrpSpPr>
        <p:grpSpPr>
          <a:xfrm>
            <a:off x="3973111" y="9641168"/>
            <a:ext cx="388645" cy="3886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6E4FE">
                    <a:alpha val="100000"/>
                  </a:srgbClr>
                </a:gs>
                <a:gs pos="100000">
                  <a:srgbClr val="1558DF">
                    <a:alpha val="100000"/>
                  </a:srgbClr>
                </a:gs>
              </a:gsLst>
              <a:lin ang="27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5515615" y="2885999"/>
            <a:ext cx="2886429" cy="6587457"/>
          </a:xfrm>
          <a:custGeom>
            <a:avLst/>
            <a:gdLst/>
            <a:ahLst/>
            <a:cxnLst/>
            <a:rect l="l" t="t" r="r" b="b"/>
            <a:pathLst>
              <a:path w="2886429" h="6587457">
                <a:moveTo>
                  <a:pt x="0" y="0"/>
                </a:moveTo>
                <a:lnTo>
                  <a:pt x="2886429" y="0"/>
                </a:lnTo>
                <a:lnTo>
                  <a:pt x="2886429" y="6587457"/>
                </a:lnTo>
                <a:lnTo>
                  <a:pt x="0" y="6587457"/>
                </a:lnTo>
                <a:lnTo>
                  <a:pt x="0" y="0"/>
                </a:lnTo>
                <a:close/>
              </a:path>
            </a:pathLst>
          </a:custGeom>
          <a:blipFill>
            <a:blip r:embed="rId9"/>
            <a:stretch>
              <a:fillRect r="-3025"/>
            </a:stretch>
          </a:blipFill>
        </p:spPr>
      </p:sp>
      <p:sp>
        <p:nvSpPr>
          <p:cNvPr id="29" name="Freeform 29"/>
          <p:cNvSpPr/>
          <p:nvPr/>
        </p:nvSpPr>
        <p:spPr>
          <a:xfrm>
            <a:off x="9144000" y="4114800"/>
            <a:ext cx="8736631" cy="5393920"/>
          </a:xfrm>
          <a:custGeom>
            <a:avLst/>
            <a:gdLst/>
            <a:ahLst/>
            <a:cxnLst/>
            <a:rect l="l" t="t" r="r" b="b"/>
            <a:pathLst>
              <a:path w="8736631" h="5393920">
                <a:moveTo>
                  <a:pt x="0" y="0"/>
                </a:moveTo>
                <a:lnTo>
                  <a:pt x="8736631" y="0"/>
                </a:lnTo>
                <a:lnTo>
                  <a:pt x="8736631" y="5393920"/>
                </a:lnTo>
                <a:lnTo>
                  <a:pt x="0" y="5393920"/>
                </a:lnTo>
                <a:lnTo>
                  <a:pt x="0" y="0"/>
                </a:lnTo>
                <a:close/>
              </a:path>
            </a:pathLst>
          </a:custGeom>
          <a:blipFill>
            <a:blip r:embed="rId10"/>
            <a:stretch>
              <a:fillRect/>
            </a:stretch>
          </a:blipFill>
        </p:spPr>
      </p:sp>
      <p:sp>
        <p:nvSpPr>
          <p:cNvPr id="30" name="TextBox 30"/>
          <p:cNvSpPr txBox="1"/>
          <p:nvPr/>
        </p:nvSpPr>
        <p:spPr>
          <a:xfrm>
            <a:off x="5549101" y="813325"/>
            <a:ext cx="9073477" cy="982450"/>
          </a:xfrm>
          <a:prstGeom prst="rect">
            <a:avLst/>
          </a:prstGeom>
        </p:spPr>
        <p:txBody>
          <a:bodyPr lIns="0" tIns="0" rIns="0" bIns="0" rtlCol="0" anchor="t">
            <a:spAutoFit/>
          </a:bodyPr>
          <a:lstStyle/>
          <a:p>
            <a:pPr algn="l">
              <a:lnSpc>
                <a:spcPts val="7522"/>
              </a:lnSpc>
            </a:pPr>
            <a:r>
              <a:rPr lang="en-US" sz="6965">
                <a:solidFill>
                  <a:srgbClr val="2251B5"/>
                </a:solidFill>
                <a:latin typeface="Anton"/>
                <a:ea typeface="Anton"/>
                <a:cs typeface="Anton"/>
                <a:sym typeface="Anton"/>
              </a:rPr>
              <a:t>DỮ LIỆU SỬ DỤNG</a:t>
            </a:r>
          </a:p>
        </p:txBody>
      </p:sp>
      <p:sp>
        <p:nvSpPr>
          <p:cNvPr id="31" name="TextBox 31"/>
          <p:cNvSpPr txBox="1"/>
          <p:nvPr/>
        </p:nvSpPr>
        <p:spPr>
          <a:xfrm>
            <a:off x="5515615" y="2263064"/>
            <a:ext cx="5282208" cy="622935"/>
          </a:xfrm>
          <a:prstGeom prst="rect">
            <a:avLst/>
          </a:prstGeom>
        </p:spPr>
        <p:txBody>
          <a:bodyPr lIns="0" tIns="0" rIns="0" bIns="0" rtlCol="0" anchor="t">
            <a:spAutoFit/>
          </a:bodyPr>
          <a:lstStyle/>
          <a:p>
            <a:pPr algn="ctr">
              <a:lnSpc>
                <a:spcPts val="5040"/>
              </a:lnSpc>
              <a:spcBef>
                <a:spcPct val="0"/>
              </a:spcBef>
            </a:pPr>
            <a:r>
              <a:rPr lang="en-US" sz="3600" b="1">
                <a:solidFill>
                  <a:srgbClr val="2251B5"/>
                </a:solidFill>
                <a:latin typeface="Inter Bold"/>
                <a:ea typeface="Inter Bold"/>
                <a:cs typeface="Inter Bold"/>
                <a:sym typeface="Inter Bold"/>
              </a:rPr>
              <a:t>Cấu trúc thư mục chuẩn</a:t>
            </a:r>
          </a:p>
        </p:txBody>
      </p:sp>
      <p:sp>
        <p:nvSpPr>
          <p:cNvPr id="32" name="TextBox 32"/>
          <p:cNvSpPr txBox="1"/>
          <p:nvPr/>
        </p:nvSpPr>
        <p:spPr>
          <a:xfrm>
            <a:off x="9024252" y="3150832"/>
            <a:ext cx="4976118" cy="622935"/>
          </a:xfrm>
          <a:prstGeom prst="rect">
            <a:avLst/>
          </a:prstGeom>
        </p:spPr>
        <p:txBody>
          <a:bodyPr lIns="0" tIns="0" rIns="0" bIns="0" rtlCol="0" anchor="t">
            <a:spAutoFit/>
          </a:bodyPr>
          <a:lstStyle/>
          <a:p>
            <a:pPr algn="ctr">
              <a:lnSpc>
                <a:spcPts val="5040"/>
              </a:lnSpc>
              <a:spcBef>
                <a:spcPct val="0"/>
              </a:spcBef>
            </a:pPr>
            <a:r>
              <a:rPr lang="en-US" sz="3600" b="1">
                <a:solidFill>
                  <a:srgbClr val="2251B5"/>
                </a:solidFill>
                <a:latin typeface="Inter Bold"/>
                <a:ea typeface="Inter Bold"/>
                <a:cs typeface="Inter Bold"/>
                <a:sym typeface="Inter Bold"/>
              </a:rPr>
              <a:t>Cấu trúc file data.yaml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6769</Words>
  <Application>Microsoft Office PowerPoint</Application>
  <PresentationFormat>Custom</PresentationFormat>
  <Paragraphs>723</Paragraphs>
  <Slides>35</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Inter Bold</vt:lpstr>
      <vt:lpstr>Arial</vt:lpstr>
      <vt:lpstr>Inter</vt:lpstr>
      <vt:lpstr>Impact</vt:lpstr>
      <vt:lpstr>Anton</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8</dc:title>
  <cp:lastModifiedBy>Phương Nguyễn Thị Thu</cp:lastModifiedBy>
  <cp:revision>4</cp:revision>
  <dcterms:created xsi:type="dcterms:W3CDTF">2006-08-16T00:00:00Z</dcterms:created>
  <dcterms:modified xsi:type="dcterms:W3CDTF">2025-11-30T17:12:47Z</dcterms:modified>
  <dc:identifier>DAG5v8Cs27I</dc:identifier>
</cp:coreProperties>
</file>